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y="6858000" cx="12192000"/>
  <p:notesSz cx="7010400" cy="9296400"/>
  <p:embeddedFontLst>
    <p:embeddedFont>
      <p:font typeface="Inter"/>
      <p:regular r:id="rId71"/>
      <p:bold r:id="rId72"/>
      <p:italic r:id="rId73"/>
      <p:boldItalic r:id="rId74"/>
    </p:embeddedFont>
    <p:embeddedFont>
      <p:font typeface="Arial Black"/>
      <p:regular r:id="rId75"/>
    </p:embeddedFont>
    <p:embeddedFont>
      <p:font typeface="Nunito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0" roundtripDataSignature="AMtx7miKePvnCEnTsixscuCpLd7MqVG7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Inter-italic.fntdata"/><Relationship Id="rId72" Type="http://schemas.openxmlformats.org/officeDocument/2006/relationships/font" Target="fonts/Inter-bold.fntdata"/><Relationship Id="rId31" Type="http://schemas.openxmlformats.org/officeDocument/2006/relationships/slide" Target="slides/slide27.xml"/><Relationship Id="rId75" Type="http://schemas.openxmlformats.org/officeDocument/2006/relationships/font" Target="fonts/ArialBlack-regular.fntdata"/><Relationship Id="rId30" Type="http://schemas.openxmlformats.org/officeDocument/2006/relationships/slide" Target="slides/slide26.xml"/><Relationship Id="rId74" Type="http://schemas.openxmlformats.org/officeDocument/2006/relationships/font" Target="fonts/Inter-boldItalic.fntdata"/><Relationship Id="rId33" Type="http://schemas.openxmlformats.org/officeDocument/2006/relationships/slide" Target="slides/slide29.xml"/><Relationship Id="rId77" Type="http://schemas.openxmlformats.org/officeDocument/2006/relationships/font" Target="fonts/NunitoSans-bold.fntdata"/><Relationship Id="rId32" Type="http://schemas.openxmlformats.org/officeDocument/2006/relationships/slide" Target="slides/slide28.xml"/><Relationship Id="rId76" Type="http://schemas.openxmlformats.org/officeDocument/2006/relationships/font" Target="fonts/NunitoSans-regular.fntdata"/><Relationship Id="rId35" Type="http://schemas.openxmlformats.org/officeDocument/2006/relationships/slide" Target="slides/slide31.xml"/><Relationship Id="rId79" Type="http://schemas.openxmlformats.org/officeDocument/2006/relationships/font" Target="fonts/NunitoSans-boldItalic.fntdata"/><Relationship Id="rId34" Type="http://schemas.openxmlformats.org/officeDocument/2006/relationships/slide" Target="slides/slide30.xml"/><Relationship Id="rId78" Type="http://schemas.openxmlformats.org/officeDocument/2006/relationships/font" Target="fonts/NunitoSans-italic.fntdata"/><Relationship Id="rId71" Type="http://schemas.openxmlformats.org/officeDocument/2006/relationships/font" Target="fonts/Inter-regular.fntdata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d3233353a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d3233353a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Creates one coordinated resilience framework</a:t>
            </a:r>
            <a:br>
              <a:rPr lang="en-US"/>
            </a:br>
            <a:r>
              <a:rPr lang="en-US"/>
              <a:t> Reduces conflicts between disconnected domain plans</a:t>
            </a:r>
            <a:br>
              <a:rPr lang="en-US"/>
            </a:br>
            <a:r>
              <a:rPr lang="en-US"/>
              <a:t> Aligns governance for consistent decision paths</a:t>
            </a:r>
            <a:br>
              <a:rPr lang="en-US"/>
            </a:br>
            <a:r>
              <a:rPr lang="en-US"/>
              <a:t> Improves cross-domain visibility and accountability</a:t>
            </a:r>
            <a:br>
              <a:rPr lang="en-US"/>
            </a:br>
            <a:r>
              <a:rPr lang="en-US"/>
              <a:t> Strengthens certification readiness through unified structure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HR, facilities, and IT switch from separate plans to one shared recovery flow.</a:t>
            </a:r>
            <a:br>
              <a:rPr lang="en-US"/>
            </a:br>
            <a:r>
              <a:rPr lang="en-US"/>
              <a:t> Cyber example: Security, IT ops, and vendors align restoration steps to prevent conflicting actions during an outage.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9d3233353a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d3233353a_0_12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9d3233353a_0_12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Joint exercises validate alignment</a:t>
            </a:r>
            <a:br>
              <a:rPr lang="en-US"/>
            </a:br>
            <a:r>
              <a:rPr lang="en-US"/>
              <a:t> Scenarios stress cross-domain links</a:t>
            </a:r>
            <a:br>
              <a:rPr lang="en-US"/>
            </a:br>
            <a:r>
              <a:rPr lang="en-US"/>
              <a:t> Synchronization issues become visible</a:t>
            </a:r>
            <a:br>
              <a:rPr lang="en-US"/>
            </a:br>
            <a:r>
              <a:rPr lang="en-US"/>
              <a:t> Metrics track performance gaps</a:t>
            </a:r>
            <a:br>
              <a:rPr lang="en-US"/>
            </a:br>
            <a:r>
              <a:rPr lang="en-US"/>
              <a:t> Testing strengthens coordinated readiness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Practice drill reveals handoff delays between HR and facilities.</a:t>
            </a:r>
            <a:br>
              <a:rPr lang="en-US"/>
            </a:br>
            <a:r>
              <a:rPr lang="en-US"/>
              <a:t> Cyber example: Tabletop shows security and IT restore systems out of order.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39d3233353a_0_12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d3233353a_0_13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9d3233353a_0_13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Plans stored in one location</a:t>
            </a:r>
            <a:br>
              <a:rPr lang="en-US"/>
            </a:br>
            <a:r>
              <a:rPr lang="en-US"/>
              <a:t> Version control prevents drift</a:t>
            </a:r>
            <a:br>
              <a:rPr lang="en-US"/>
            </a:br>
            <a:r>
              <a:rPr lang="en-US"/>
              <a:t> Formats stay consistent across domains</a:t>
            </a:r>
            <a:br>
              <a:rPr lang="en-US"/>
            </a:br>
            <a:r>
              <a:rPr lang="en-US"/>
              <a:t> Dependencies documented clearly</a:t>
            </a:r>
            <a:br>
              <a:rPr lang="en-US"/>
            </a:br>
            <a:r>
              <a:rPr lang="en-US"/>
              <a:t> Access designed for fast retrieval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All updated plans kept in one shared repository.</a:t>
            </a:r>
            <a:br>
              <a:rPr lang="en-US"/>
            </a:br>
            <a:r>
              <a:rPr lang="en-US"/>
              <a:t> Cyber example: Version tracking ensures security and IT use synced procedures.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g39d3233353a_0_13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d3233353a_0_15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39d3233353a_0_15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Plans align with enterprise risk</a:t>
            </a:r>
            <a:br>
              <a:rPr lang="en-US"/>
            </a:br>
            <a:r>
              <a:rPr lang="en-US"/>
              <a:t> Regulations shape structure</a:t>
            </a:r>
            <a:br>
              <a:rPr lang="en-US"/>
            </a:br>
            <a:r>
              <a:rPr lang="en-US"/>
              <a:t> Audits require documented evidence</a:t>
            </a:r>
            <a:br>
              <a:rPr lang="en-US"/>
            </a:br>
            <a:r>
              <a:rPr lang="en-US"/>
              <a:t> Risk scenarios updated regularly</a:t>
            </a:r>
            <a:br>
              <a:rPr lang="en-US"/>
            </a:br>
            <a:r>
              <a:rPr lang="en-US"/>
              <a:t> Compliance monitoring ensures alignment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Risk team updates plans after business changes.</a:t>
            </a:r>
            <a:br>
              <a:rPr lang="en-US"/>
            </a:br>
            <a:r>
              <a:rPr lang="en-US"/>
              <a:t> Cyber example: ISO 22301 review flags inconsistent recovery timing.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g39d3233353a_0_15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9d3233353a_0_16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9d3233353a_0_16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Automation accelerates coordination</a:t>
            </a:r>
            <a:br>
              <a:rPr lang="en-US"/>
            </a:br>
            <a:r>
              <a:rPr lang="en-US"/>
              <a:t> Platforms centralize resilience data</a:t>
            </a:r>
            <a:br>
              <a:rPr lang="en-US"/>
            </a:br>
            <a:r>
              <a:rPr lang="en-US"/>
              <a:t> Real-time updates support decisions</a:t>
            </a:r>
            <a:br>
              <a:rPr lang="en-US"/>
            </a:br>
            <a:r>
              <a:rPr lang="en-US"/>
              <a:t> Tools scale with growing needs</a:t>
            </a:r>
            <a:br>
              <a:rPr lang="en-US"/>
            </a:br>
            <a:r>
              <a:rPr lang="en-US"/>
              <a:t> Integrated data improves visibility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Shared dashboard displays building and team status.</a:t>
            </a:r>
            <a:br>
              <a:rPr lang="en-US"/>
            </a:br>
            <a:r>
              <a:rPr lang="en-US"/>
              <a:t> Cyber example: Incident platform tracks system restoration across domains.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g39d3233353a_0_16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9d3233353a_0_17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9d3233353a_0_17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Priorities often conflict across teams</a:t>
            </a:r>
            <a:br>
              <a:rPr lang="en-US"/>
            </a:br>
            <a:r>
              <a:rPr lang="en-US"/>
              <a:t> Leadership support sometimes lacking</a:t>
            </a:r>
            <a:br>
              <a:rPr lang="en-US"/>
            </a:br>
            <a:r>
              <a:rPr lang="en-US"/>
              <a:t> Tools vary between departments</a:t>
            </a:r>
            <a:br>
              <a:rPr lang="en-US"/>
            </a:br>
            <a:r>
              <a:rPr lang="en-US"/>
              <a:t> Culture resists shared ownership</a:t>
            </a:r>
            <a:br>
              <a:rPr lang="en-US"/>
            </a:br>
            <a:r>
              <a:rPr lang="en-US"/>
              <a:t> Mitigation requires phased rollout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HR and facilities argue over reopening priorities.</a:t>
            </a:r>
            <a:br>
              <a:rPr lang="en-US"/>
            </a:br>
            <a:r>
              <a:rPr lang="en-US"/>
              <a:t> Cyber example: Security refuses to adopt shared tooling with 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g39d3233353a_0_17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9d3233353a_0_19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9d3233353a_0_19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Integration reviewed continuously</a:t>
            </a:r>
            <a:br>
              <a:rPr lang="en-US"/>
            </a:br>
            <a:r>
              <a:rPr lang="en-US"/>
              <a:t> Lessons incorporated after events</a:t>
            </a:r>
            <a:br>
              <a:rPr lang="en-US"/>
            </a:br>
            <a:r>
              <a:rPr lang="en-US"/>
              <a:t> Maturity assessed against models</a:t>
            </a:r>
            <a:br>
              <a:rPr lang="en-US"/>
            </a:br>
            <a:r>
              <a:rPr lang="en-US"/>
              <a:t> Enhancements planned regularly</a:t>
            </a:r>
            <a:br>
              <a:rPr lang="en-US"/>
            </a:br>
            <a:r>
              <a:rPr lang="en-US"/>
              <a:t> Education supports ongoing progress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Company updates plans after every storm season.</a:t>
            </a:r>
            <a:br>
              <a:rPr lang="en-US"/>
            </a:br>
            <a:r>
              <a:rPr lang="en-US"/>
              <a:t> Cyber example: Post-incident review improves response workflow.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39d3233353a_0_19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9d3233353a_0_20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39d3233353a_0_20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Testing success measures alignment</a:t>
            </a:r>
            <a:br>
              <a:rPr lang="en-US"/>
            </a:br>
            <a:r>
              <a:rPr lang="en-US"/>
              <a:t> Aligned objectives validate consistency</a:t>
            </a:r>
            <a:br>
              <a:rPr lang="en-US"/>
            </a:br>
            <a:r>
              <a:rPr lang="en-US"/>
              <a:t> Governance participation shows engagement</a:t>
            </a:r>
            <a:br>
              <a:rPr lang="en-US"/>
            </a:br>
            <a:r>
              <a:rPr lang="en-US"/>
              <a:t> Communication speed tracked closely</a:t>
            </a:r>
            <a:br>
              <a:rPr lang="en-US"/>
            </a:br>
            <a:r>
              <a:rPr lang="en-US"/>
              <a:t> Resource use monitored for efficiency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Organization sees faster recovery across multiple exercises.</a:t>
            </a:r>
            <a:br>
              <a:rPr lang="en-US"/>
            </a:br>
            <a:r>
              <a:rPr lang="en-US"/>
              <a:t> Cyber example: Reduced system overlap during coordinated restoration.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g39d3233353a_0_20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9d3233353a_0_22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9d3233353a_0_22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Independent plans caused long delays</a:t>
            </a:r>
            <a:br>
              <a:rPr lang="en-US"/>
            </a:br>
            <a:r>
              <a:rPr lang="en-US"/>
              <a:t> Committee improved coordination</a:t>
            </a:r>
            <a:br>
              <a:rPr lang="en-US"/>
            </a:br>
            <a:r>
              <a:rPr lang="en-US"/>
              <a:t> Joint testing reduced confusion</a:t>
            </a:r>
            <a:br>
              <a:rPr lang="en-US"/>
            </a:br>
            <a:r>
              <a:rPr lang="en-US"/>
              <a:t> Metrics showed faster recovery</a:t>
            </a:r>
            <a:br>
              <a:rPr lang="en-US"/>
            </a:br>
            <a:r>
              <a:rPr lang="en-US"/>
              <a:t> Success depended on strong leadership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Recovery time dropped significantly after teams merged plans.</a:t>
            </a:r>
            <a:br>
              <a:rPr lang="en-US"/>
            </a:br>
            <a:r>
              <a:rPr lang="en-US"/>
              <a:t> Cyber example: Notification delays shortened after adopting unified alerts.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39d3233353a_0_22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9d3233353a_0_24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39d3233353a_0_24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Dashboards show cross-domain status</a:t>
            </a:r>
            <a:br>
              <a:rPr lang="en-US"/>
            </a:br>
            <a:r>
              <a:rPr lang="en-US"/>
              <a:t> Plan systems centralize documentation</a:t>
            </a:r>
            <a:br>
              <a:rPr lang="en-US"/>
            </a:br>
            <a:r>
              <a:rPr lang="en-US"/>
              <a:t> Workflows coordinate recovery tasks</a:t>
            </a:r>
            <a:br>
              <a:rPr lang="en-US"/>
            </a:br>
            <a:r>
              <a:rPr lang="en-US"/>
              <a:t> Communication tools unify alerts</a:t>
            </a:r>
            <a:br>
              <a:rPr lang="en-US"/>
            </a:br>
            <a:r>
              <a:rPr lang="en-US"/>
              <a:t> Testing platforms structure exercises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 dashboard highlights facility and HR readiness in real time.</a:t>
            </a:r>
            <a:br>
              <a:rPr lang="en-US"/>
            </a:br>
            <a:r>
              <a:rPr lang="en-US"/>
              <a:t> Cyber example: Automated playbooks guide security and IT responses.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39d3233353a_0_24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9d3233353a_0_26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39d3233353a_0_26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Collect all domain inputs first</a:t>
            </a:r>
            <a:br>
              <a:rPr lang="en-US"/>
            </a:br>
            <a:r>
              <a:rPr lang="en-US"/>
              <a:t> Define one shared objective set</a:t>
            </a:r>
            <a:br>
              <a:rPr lang="en-US"/>
            </a:br>
            <a:r>
              <a:rPr lang="en-US"/>
              <a:t> Align governance and testing</a:t>
            </a:r>
            <a:br>
              <a:rPr lang="en-US"/>
            </a:br>
            <a:r>
              <a:rPr lang="en-US"/>
              <a:t> Document changes and maintain alignment</a:t>
            </a:r>
            <a:br>
              <a:rPr lang="en-US"/>
            </a:br>
            <a:r>
              <a:rPr lang="en-US"/>
              <a:t> Repeat improvements as structure evolves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combine separate binders into one unified plan set.</a:t>
            </a:r>
            <a:br>
              <a:rPr lang="en-US"/>
            </a:br>
            <a:r>
              <a:rPr lang="en-US"/>
              <a:t> Cyber example: IT and security agree on shared RTOs before testing.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g39d3233353a_0_26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d3233353a_0_1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9d3233353a_0_1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39d3233353a_0_1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9d3233353a_0_28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39d3233353a_0_28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Integration eliminates silos</a:t>
            </a:r>
            <a:br>
              <a:rPr lang="en-US"/>
            </a:br>
            <a:r>
              <a:rPr lang="en-US"/>
              <a:t> Structure drives consistent action</a:t>
            </a:r>
            <a:br>
              <a:rPr lang="en-US"/>
            </a:br>
            <a:r>
              <a:rPr lang="en-US"/>
              <a:t> Maturity grows through alignment</a:t>
            </a:r>
            <a:br>
              <a:rPr lang="en-US"/>
            </a:br>
            <a:r>
              <a:rPr lang="en-US"/>
              <a:t> Testing proves effectiveness</a:t>
            </a:r>
            <a:br>
              <a:rPr lang="en-US"/>
            </a:br>
            <a:r>
              <a:rPr lang="en-US"/>
              <a:t> Unified plans protect continuity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Company recovers faster after implementing coordinated processes.</a:t>
            </a:r>
            <a:br>
              <a:rPr lang="en-US"/>
            </a:br>
            <a:r>
              <a:rPr lang="en-US"/>
              <a:t> Cyber example: Incident response shortens when teams use one integrated plan.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g39d3233353a_0_28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94a9e633d9_0_1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394a9e633d9_0_1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394a9e633d9_0_1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9d3233353a_0_45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39d3233353a_0_45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9d3233353a_0_45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9d3233353a_0_46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39d3233353a_0_46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9d3233353a_0_46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9d3233353a_0_47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39d3233353a_0_47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Independent plans create misalignment</a:t>
            </a:r>
            <a:br>
              <a:rPr lang="en-US"/>
            </a:br>
            <a:r>
              <a:rPr lang="en-US"/>
              <a:t> RTO gaps extend downtime</a:t>
            </a:r>
            <a:br>
              <a:rPr lang="en-US"/>
            </a:br>
            <a:r>
              <a:rPr lang="en-US"/>
              <a:t> Teams lack cross-domain visibility</a:t>
            </a:r>
            <a:br>
              <a:rPr lang="en-US"/>
            </a:br>
            <a:r>
              <a:rPr lang="en-US"/>
              <a:t> Systematic critique exposes issues</a:t>
            </a:r>
            <a:br>
              <a:rPr lang="en-US"/>
            </a:br>
            <a:r>
              <a:rPr lang="en-US"/>
              <a:t> Review strengthens resilience posture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Conflicting priorities cause slow reopening during disruption.</a:t>
            </a:r>
            <a:br>
              <a:rPr lang="en-US"/>
            </a:br>
            <a:r>
              <a:rPr lang="en-US"/>
              <a:t> Cyber example: App team recovers systems no one depends on first.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39d3233353a_0_47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9d3233353a_0_49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39d3233353a_0_49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Scope must cover full process</a:t>
            </a:r>
            <a:br>
              <a:rPr lang="en-US"/>
            </a:br>
            <a:r>
              <a:rPr lang="en-US"/>
              <a:t> Dependencies documented clearly</a:t>
            </a:r>
            <a:br>
              <a:rPr lang="en-US"/>
            </a:br>
            <a:r>
              <a:rPr lang="en-US"/>
              <a:t> Governance roles defined well</a:t>
            </a:r>
            <a:br>
              <a:rPr lang="en-US"/>
            </a:br>
            <a:r>
              <a:rPr lang="en-US"/>
              <a:t> Recovery sequencing checked</a:t>
            </a:r>
            <a:br>
              <a:rPr lang="en-US"/>
            </a:br>
            <a:r>
              <a:rPr lang="en-US"/>
              <a:t> Testing history reviewed thoroughly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HR plan missing facilities dependency causes delays.</a:t>
            </a:r>
            <a:br>
              <a:rPr lang="en-US"/>
            </a:br>
            <a:r>
              <a:rPr lang="en-US"/>
              <a:t> Cyber example: App relies on network that is not prioritized early enough.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9d3233353a_0_49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9d3233353a_0_52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39d3233353a_0_52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Ownership unclear across teams</a:t>
            </a:r>
            <a:br>
              <a:rPr lang="en-US"/>
            </a:br>
            <a:r>
              <a:rPr lang="en-US"/>
              <a:t> Terminology differs between plans</a:t>
            </a:r>
            <a:br>
              <a:rPr lang="en-US"/>
            </a:br>
            <a:r>
              <a:rPr lang="en-US"/>
              <a:t> Operational steps lack realism</a:t>
            </a:r>
            <a:br>
              <a:rPr lang="en-US"/>
            </a:br>
            <a:r>
              <a:rPr lang="en-US"/>
              <a:t> Risk alignment often missing</a:t>
            </a:r>
            <a:br>
              <a:rPr lang="en-US"/>
            </a:br>
            <a:r>
              <a:rPr lang="en-US"/>
              <a:t> Gaps reduce execution success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No one knows who approves recovery steps.</a:t>
            </a:r>
            <a:br>
              <a:rPr lang="en-US"/>
            </a:br>
            <a:r>
              <a:rPr lang="en-US"/>
              <a:t> Cyber example: Unverified playbooks fail during real attack.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39d3233353a_0_52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9d3233353a_0_53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39d3233353a_0_53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Duplicate tasks waste resources</a:t>
            </a:r>
            <a:br>
              <a:rPr lang="en-US"/>
            </a:br>
            <a:r>
              <a:rPr lang="en-US"/>
              <a:t> Conflicting targets create friction</a:t>
            </a:r>
            <a:br>
              <a:rPr lang="en-US"/>
            </a:br>
            <a:r>
              <a:rPr lang="en-US"/>
              <a:t> Resource demands collide</a:t>
            </a:r>
            <a:br>
              <a:rPr lang="en-US"/>
            </a:br>
            <a:r>
              <a:rPr lang="en-US"/>
              <a:t> Dependencies unclear across plans</a:t>
            </a:r>
            <a:br>
              <a:rPr lang="en-US"/>
            </a:br>
            <a:r>
              <a:rPr lang="en-US"/>
              <a:t> Fix issues before merging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Two teams attempt same communication tasks.</a:t>
            </a:r>
            <a:br>
              <a:rPr lang="en-US"/>
            </a:br>
            <a:r>
              <a:rPr lang="en-US"/>
              <a:t> Cyber example: Two groups request same server capacity.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39d3233353a_0_53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9d3233353a_0_55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39d3233353a_0_55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Prioritize by criticality</a:t>
            </a:r>
            <a:br>
              <a:rPr lang="en-US"/>
            </a:br>
            <a:r>
              <a:rPr lang="en-US"/>
              <a:t> Align timelines across domains</a:t>
            </a:r>
            <a:br>
              <a:rPr lang="en-US"/>
            </a:br>
            <a:r>
              <a:rPr lang="en-US"/>
              <a:t> Use unified governance model</a:t>
            </a:r>
            <a:br>
              <a:rPr lang="en-US"/>
            </a:br>
            <a:r>
              <a:rPr lang="en-US"/>
              <a:t> Standardize documentation formats</a:t>
            </a:r>
            <a:br>
              <a:rPr lang="en-US"/>
            </a:br>
            <a:r>
              <a:rPr lang="en-US"/>
              <a:t> Ensure consistency before merging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reorganize priorities based on business impact.</a:t>
            </a:r>
            <a:br>
              <a:rPr lang="en-US"/>
            </a:br>
            <a:r>
              <a:rPr lang="en-US"/>
              <a:t> Cyber example: Shared sequence ensures backup restores support applications.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9d3233353a_0_55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9d3233353a_0_57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39d3233353a_0_57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Standardize terminology first</a:t>
            </a:r>
            <a:br>
              <a:rPr lang="en-US"/>
            </a:br>
            <a:r>
              <a:rPr lang="en-US"/>
              <a:t> Align escalation pathways</a:t>
            </a:r>
            <a:br>
              <a:rPr lang="en-US"/>
            </a:br>
            <a:r>
              <a:rPr lang="en-US"/>
              <a:t> Confirm dependencies thoroughly</a:t>
            </a:r>
            <a:br>
              <a:rPr lang="en-US"/>
            </a:br>
            <a:r>
              <a:rPr lang="en-US"/>
              <a:t> Map ownership across domains</a:t>
            </a:r>
            <a:br>
              <a:rPr lang="en-US"/>
            </a:br>
            <a:r>
              <a:rPr lang="en-US"/>
              <a:t> Preparation prevents integration issues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align language before updating procedures.</a:t>
            </a:r>
            <a:br>
              <a:rPr lang="en-US"/>
            </a:br>
            <a:r>
              <a:rPr lang="en-US"/>
              <a:t> Cyber example: Security and IT agree on escalation triggers.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9d3233353a_0_57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d3233353a_0_2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9d3233353a_0_2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Silos weaken coordinated action</a:t>
            </a:r>
            <a:br>
              <a:rPr lang="en-US"/>
            </a:br>
            <a:r>
              <a:rPr lang="en-US"/>
              <a:t> Conflicting priorities slow recovery</a:t>
            </a:r>
            <a:br>
              <a:rPr lang="en-US"/>
            </a:br>
            <a:r>
              <a:rPr lang="en-US"/>
              <a:t> Unaligned communication creates confusion</a:t>
            </a:r>
            <a:br>
              <a:rPr lang="en-US"/>
            </a:br>
            <a:r>
              <a:rPr lang="en-US"/>
              <a:t> Fragmented oversight reduces accountability</a:t>
            </a:r>
            <a:br>
              <a:rPr lang="en-US"/>
            </a:br>
            <a:r>
              <a:rPr lang="en-US"/>
              <a:t> Integration improves resilience maturity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follow separate steps during a building outage and cause delays.</a:t>
            </a:r>
            <a:br>
              <a:rPr lang="en-US"/>
            </a:br>
            <a:r>
              <a:rPr lang="en-US"/>
              <a:t> Cyber example: IT recovers systems but facilities access lags, extending downtime.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39d3233353a_0_2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9d3233353a_0_59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g39d3233353a_0_59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Controls merged into one hierarchy</a:t>
            </a:r>
            <a:br>
              <a:rPr lang="en-US"/>
            </a:br>
            <a:r>
              <a:rPr lang="en-US"/>
              <a:t> Ownership shared cross-functionally</a:t>
            </a:r>
            <a:br>
              <a:rPr lang="en-US"/>
            </a:br>
            <a:r>
              <a:rPr lang="en-US"/>
              <a:t> One escalation path defined</a:t>
            </a:r>
            <a:br>
              <a:rPr lang="en-US"/>
            </a:br>
            <a:r>
              <a:rPr lang="en-US"/>
              <a:t> Playbook consolidates procedures</a:t>
            </a:r>
            <a:br>
              <a:rPr lang="en-US"/>
            </a:br>
            <a:r>
              <a:rPr lang="en-US"/>
              <a:t> Structure reduces confusion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One chain of command replaces three separate versions.</a:t>
            </a:r>
            <a:br>
              <a:rPr lang="en-US"/>
            </a:br>
            <a:r>
              <a:rPr lang="en-US"/>
              <a:t> Cyber example: One playbook defines steps for cyber and IT recovery.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39d3233353a_0_59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9d3233353a_0_62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39d3233353a_0_62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Cross-domain priorities synchronized</a:t>
            </a:r>
            <a:br>
              <a:rPr lang="en-US"/>
            </a:br>
            <a:r>
              <a:rPr lang="en-US"/>
              <a:t> RTOs kept consistent across plans</a:t>
            </a:r>
            <a:br>
              <a:rPr lang="en-US"/>
            </a:br>
            <a:r>
              <a:rPr lang="en-US"/>
              <a:t> Phased restoration improves flow</a:t>
            </a:r>
            <a:br>
              <a:rPr lang="en-US"/>
            </a:br>
            <a:r>
              <a:rPr lang="en-US"/>
              <a:t> Dependencies documented clearly</a:t>
            </a:r>
            <a:br>
              <a:rPr lang="en-US"/>
            </a:br>
            <a:r>
              <a:rPr lang="en-US"/>
              <a:t> Alignment removes execution friction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restore critical services in agreed order.</a:t>
            </a:r>
            <a:br>
              <a:rPr lang="en-US"/>
            </a:br>
            <a:r>
              <a:rPr lang="en-US"/>
              <a:t> Cyber example: Storage restored before applications relying on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39d3233353a_0_62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9d3233353a_0_63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39d3233353a_0_63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Plans must interoperate smoothly</a:t>
            </a:r>
            <a:br>
              <a:rPr lang="en-US"/>
            </a:br>
            <a:r>
              <a:rPr lang="en-US"/>
              <a:t> Reduced friction improves speed</a:t>
            </a:r>
            <a:br>
              <a:rPr lang="en-US"/>
            </a:br>
            <a:r>
              <a:rPr lang="en-US"/>
              <a:t> Readiness increases through alignment</a:t>
            </a:r>
            <a:br>
              <a:rPr lang="en-US"/>
            </a:br>
            <a:r>
              <a:rPr lang="en-US"/>
              <a:t> Governance remains core requirement</a:t>
            </a:r>
            <a:br>
              <a:rPr lang="en-US"/>
            </a:br>
            <a:r>
              <a:rPr lang="en-US"/>
              <a:t> Principles guide resilient structures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Departments coordinate instead of waiting for each other.</a:t>
            </a:r>
            <a:br>
              <a:rPr lang="en-US"/>
            </a:br>
            <a:r>
              <a:rPr lang="en-US"/>
              <a:t> Cyber example: Response steps integrate IT and security actions cleanly.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9d3233353a_0_63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9d3233353a_0_66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39d3233353a_0_66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Steering committee centralizes oversight</a:t>
            </a:r>
            <a:br>
              <a:rPr lang="en-US"/>
            </a:br>
            <a:r>
              <a:rPr lang="en-US"/>
              <a:t> Ownership clearly documented</a:t>
            </a:r>
            <a:br>
              <a:rPr lang="en-US"/>
            </a:br>
            <a:r>
              <a:rPr lang="en-US"/>
              <a:t> Reporting standardized across domains</a:t>
            </a:r>
            <a:br>
              <a:rPr lang="en-US"/>
            </a:br>
            <a:r>
              <a:rPr lang="en-US"/>
              <a:t> Leadership approves major updates</a:t>
            </a:r>
            <a:br>
              <a:rPr lang="en-US"/>
            </a:br>
            <a:r>
              <a:rPr lang="en-US"/>
              <a:t> Governance stabilizes execution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All plan updates flow to one governing body.</a:t>
            </a:r>
            <a:br>
              <a:rPr lang="en-US"/>
            </a:br>
            <a:r>
              <a:rPr lang="en-US"/>
              <a:t> Cyber example: Security escalates issues through unified authority path.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39d3233353a_0_66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9d3233353a_0_69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39d3233353a_0_69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Messaging centralized for clarity</a:t>
            </a:r>
            <a:br>
              <a:rPr lang="en-US"/>
            </a:br>
            <a:r>
              <a:rPr lang="en-US"/>
              <a:t> Shared crisis protocol enforced</a:t>
            </a:r>
            <a:br>
              <a:rPr lang="en-US"/>
            </a:br>
            <a:r>
              <a:rPr lang="en-US"/>
              <a:t> Chain-of-command standardized</a:t>
            </a:r>
            <a:br>
              <a:rPr lang="en-US"/>
            </a:br>
            <a:r>
              <a:rPr lang="en-US"/>
              <a:t> Handoffs clearly documented</a:t>
            </a:r>
            <a:br>
              <a:rPr lang="en-US"/>
            </a:br>
            <a:r>
              <a:rPr lang="en-US"/>
              <a:t> Unified flow improves speed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Staff updates come from one source during emergencies.</a:t>
            </a:r>
            <a:br>
              <a:rPr lang="en-US"/>
            </a:br>
            <a:r>
              <a:rPr lang="en-US"/>
              <a:t> Cyber example: Alerts synchronized across IT, security, and vendors.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39d3233353a_0_69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9d3233353a_0_70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39d3233353a_0_70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Joint simulations test alignment</a:t>
            </a:r>
            <a:br>
              <a:rPr lang="en-US"/>
            </a:br>
            <a:r>
              <a:rPr lang="en-US"/>
              <a:t> Friction points identified early</a:t>
            </a:r>
            <a:br>
              <a:rPr lang="en-US"/>
            </a:br>
            <a:r>
              <a:rPr lang="en-US"/>
              <a:t> Improvements structured after review</a:t>
            </a:r>
            <a:br>
              <a:rPr lang="en-US"/>
            </a:br>
            <a:r>
              <a:rPr lang="en-US"/>
              <a:t> Testing supports certification readiness</a:t>
            </a:r>
            <a:br>
              <a:rPr lang="en-US"/>
            </a:br>
            <a:r>
              <a:rPr lang="en-US"/>
              <a:t> Exercises validate integration strength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Cross-team drill finds slow communication handoff.</a:t>
            </a:r>
            <a:br>
              <a:rPr lang="en-US"/>
            </a:br>
            <a:r>
              <a:rPr lang="en-US"/>
              <a:t> Cyber example: Recovery test shows restore order misaligned.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39d3233353a_0_70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9d3233353a_0_72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39d3233353a_0_72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Master set removes fragmentation</a:t>
            </a:r>
            <a:br>
              <a:rPr lang="en-US"/>
            </a:br>
            <a:r>
              <a:rPr lang="en-US"/>
              <a:t> Strong version control applied</a:t>
            </a:r>
            <a:br>
              <a:rPr lang="en-US"/>
            </a:br>
            <a:r>
              <a:rPr lang="en-US"/>
              <a:t> Audit needs built into structure</a:t>
            </a:r>
            <a:br>
              <a:rPr lang="en-US"/>
            </a:br>
            <a:r>
              <a:rPr lang="en-US"/>
              <a:t> Clarity maintained under stress</a:t>
            </a:r>
            <a:br>
              <a:rPr lang="en-US"/>
            </a:br>
            <a:r>
              <a:rPr lang="en-US"/>
              <a:t> Documentation stays consistent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One repository replaces scattered documents.</a:t>
            </a:r>
            <a:br>
              <a:rPr lang="en-US"/>
            </a:br>
            <a:r>
              <a:rPr lang="en-US"/>
              <a:t> Cyber example: Teams follow same version-controlled cyber playbook.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39d3233353a_0_72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9d3233353a_0_74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g39d3233353a_0_74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Dashboards show real-time oversight</a:t>
            </a:r>
            <a:br>
              <a:rPr lang="en-US"/>
            </a:br>
            <a:r>
              <a:rPr lang="en-US"/>
              <a:t> Documentation tools support updates</a:t>
            </a:r>
            <a:br>
              <a:rPr lang="en-US"/>
            </a:br>
            <a:r>
              <a:rPr lang="en-US"/>
              <a:t> Role maps clarify accountability</a:t>
            </a:r>
            <a:br>
              <a:rPr lang="en-US"/>
            </a:br>
            <a:r>
              <a:rPr lang="en-US"/>
              <a:t> Recovery tools automate workflows</a:t>
            </a:r>
            <a:br>
              <a:rPr lang="en-US"/>
            </a:br>
            <a:r>
              <a:rPr lang="en-US"/>
              <a:t> Technology enables coordination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Dashboard displays recovery status for leadership.</a:t>
            </a:r>
            <a:br>
              <a:rPr lang="en-US"/>
            </a:br>
            <a:r>
              <a:rPr lang="en-US"/>
              <a:t> Cyber example: Automated platform assigns tasks during incidents.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g39d3233353a_0_74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9d3233353a_0_75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39d3233353a_0_75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Targets aligned across domains</a:t>
            </a:r>
            <a:br>
              <a:rPr lang="en-US"/>
            </a:br>
            <a:r>
              <a:rPr lang="en-US"/>
              <a:t> Redundancies reduced significantly</a:t>
            </a:r>
            <a:br>
              <a:rPr lang="en-US"/>
            </a:br>
            <a:r>
              <a:rPr lang="en-US"/>
              <a:t> Exercise pass rate improves</a:t>
            </a:r>
            <a:br>
              <a:rPr lang="en-US"/>
            </a:br>
            <a:r>
              <a:rPr lang="en-US"/>
              <a:t> Maturity level increases visibly</a:t>
            </a:r>
            <a:br>
              <a:rPr lang="en-US"/>
            </a:br>
            <a:r>
              <a:rPr lang="en-US"/>
              <a:t> Metrics guide future updates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reduce duplicated tasks after review.</a:t>
            </a:r>
            <a:br>
              <a:rPr lang="en-US"/>
            </a:br>
            <a:r>
              <a:rPr lang="en-US"/>
              <a:t> Cyber example: Systems restored faster thanks to aligned targets.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g39d3233353a_0_75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9d3233353a_0_76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39d3233353a_0_76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Continuity assurance improves</a:t>
            </a:r>
            <a:br>
              <a:rPr lang="en-US"/>
            </a:br>
            <a:r>
              <a:rPr lang="en-US"/>
              <a:t> Decisions happen faster</a:t>
            </a:r>
            <a:br>
              <a:rPr lang="en-US"/>
            </a:br>
            <a:r>
              <a:rPr lang="en-US"/>
              <a:t> Accountability becomes clearer</a:t>
            </a:r>
            <a:br>
              <a:rPr lang="en-US"/>
            </a:br>
            <a:r>
              <a:rPr lang="en-US"/>
              <a:t> Resilience scales with growth</a:t>
            </a:r>
            <a:br>
              <a:rPr lang="en-US"/>
            </a:br>
            <a:r>
              <a:rPr lang="en-US"/>
              <a:t> Integrated plan boosts confidence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Leaders trust recovery timelines more after alignment.</a:t>
            </a:r>
            <a:br>
              <a:rPr lang="en-US"/>
            </a:br>
            <a:r>
              <a:rPr lang="en-US"/>
              <a:t> Cyber example: Outage duration shortens due to coordinated workflows.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2" name="Google Shape;822;g39d3233353a_0_76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d3233353a_0_3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9d3233353a_0_3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Domains operate independently</a:t>
            </a:r>
            <a:br>
              <a:rPr lang="en-US"/>
            </a:br>
            <a:r>
              <a:rPr lang="en-US"/>
              <a:t> Misaligned targets create friction</a:t>
            </a:r>
            <a:br>
              <a:rPr lang="en-US"/>
            </a:br>
            <a:r>
              <a:rPr lang="en-US"/>
              <a:t> Communication lacks synchronization</a:t>
            </a:r>
            <a:br>
              <a:rPr lang="en-US"/>
            </a:br>
            <a:r>
              <a:rPr lang="en-US"/>
              <a:t> Resources collide during activation</a:t>
            </a:r>
            <a:br>
              <a:rPr lang="en-US"/>
            </a:br>
            <a:r>
              <a:rPr lang="en-US"/>
              <a:t> Silos increase overall recovery time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Facilities reopens buildings before HR confirms staff availability.</a:t>
            </a:r>
            <a:br>
              <a:rPr lang="en-US"/>
            </a:br>
            <a:r>
              <a:rPr lang="en-US"/>
              <a:t> Cyber example: IT restores apps before vendor connectivity is validated.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39d3233353a_0_3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9d3233353a_0_78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39d3233353a_0_78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Skipping critique weakens outcome</a:t>
            </a:r>
            <a:br>
              <a:rPr lang="en-US"/>
            </a:br>
            <a:r>
              <a:rPr lang="en-US"/>
              <a:t> Ignoring dependencies causes delays</a:t>
            </a:r>
            <a:br>
              <a:rPr lang="en-US"/>
            </a:br>
            <a:r>
              <a:rPr lang="en-US"/>
              <a:t> Over-centralization harms expertise</a:t>
            </a:r>
            <a:br>
              <a:rPr lang="en-US"/>
            </a:br>
            <a:r>
              <a:rPr lang="en-US"/>
              <a:t> Poor visibility disrupts oversight</a:t>
            </a:r>
            <a:br>
              <a:rPr lang="en-US"/>
            </a:br>
            <a:r>
              <a:rPr lang="en-US"/>
              <a:t> Avoid mistakes early in process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merge plans without checking conflicts.</a:t>
            </a:r>
            <a:br>
              <a:rPr lang="en-US"/>
            </a:br>
            <a:r>
              <a:rPr lang="en-US"/>
              <a:t> Cyber example: Dependencies ignored until systems fail in sequence.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9" name="Google Shape;839;g39d3233353a_0_78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9d3233353a_0_80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39d3233353a_0_80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9" name="Google Shape;859;g39d3233353a_0_80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8de0571ff3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g38de0571ff3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4" name="Google Shape;874;g38de0571ff3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9d3233353a_0_97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39d3233353a_0_97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Links domain plans into execution</a:t>
            </a:r>
            <a:br>
              <a:rPr lang="en-US"/>
            </a:br>
            <a:r>
              <a:rPr lang="en-US"/>
              <a:t> Supports command structure clarity</a:t>
            </a:r>
            <a:br>
              <a:rPr lang="en-US"/>
            </a:br>
            <a:r>
              <a:rPr lang="en-US"/>
              <a:t> Tracks accountability across teams</a:t>
            </a:r>
            <a:br>
              <a:rPr lang="en-US"/>
            </a:br>
            <a:r>
              <a:rPr lang="en-US"/>
              <a:t> Aligns operations to strategy</a:t>
            </a:r>
            <a:br>
              <a:rPr lang="en-US"/>
            </a:br>
            <a:r>
              <a:rPr lang="en-US"/>
              <a:t> Enables coordinated activation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follow one activation flow instead of separate ones.</a:t>
            </a:r>
            <a:br>
              <a:rPr lang="en-US"/>
            </a:br>
            <a:r>
              <a:rPr lang="en-US"/>
              <a:t> Cyber example: Cyber and IT recovery align under shared command.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2" name="Google Shape;882;g39d3233353a_0_97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9d3233353a_0_98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g39d3233353a_0_98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6" name="Google Shape;896;g39d3233353a_0_98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9d3233353a_0_99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g39d3233353a_0_99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Domain plans lack coordination</a:t>
            </a:r>
            <a:br>
              <a:rPr lang="en-US"/>
            </a:br>
            <a:r>
              <a:rPr lang="en-US"/>
              <a:t> Timing mismatch creates conflicts</a:t>
            </a:r>
            <a:br>
              <a:rPr lang="en-US"/>
            </a:br>
            <a:r>
              <a:rPr lang="en-US"/>
              <a:t> Governance gaps cause confusion</a:t>
            </a:r>
            <a:br>
              <a:rPr lang="en-US"/>
            </a:br>
            <a:r>
              <a:rPr lang="en-US"/>
              <a:t> Unified command clarifies authority</a:t>
            </a:r>
            <a:br>
              <a:rPr lang="en-US"/>
            </a:br>
            <a:r>
              <a:rPr lang="en-US"/>
              <a:t> Complementary plans strengthen continuity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Facilities opens too early without HR readiness checks.</a:t>
            </a:r>
            <a:br>
              <a:rPr lang="en-US"/>
            </a:br>
            <a:r>
              <a:rPr lang="en-US"/>
              <a:t> Cyber example: IT restores servers before security approves access.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7" name="Google Shape;907;g39d3233353a_0_99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9d3233353a_0_101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g39d3233353a_0_101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Plans reflect governance structure</a:t>
            </a:r>
            <a:br>
              <a:rPr lang="en-US"/>
            </a:br>
            <a:r>
              <a:rPr lang="en-US"/>
              <a:t> Ownership tied to authority</a:t>
            </a:r>
            <a:br>
              <a:rPr lang="en-US"/>
            </a:br>
            <a:r>
              <a:rPr lang="en-US"/>
              <a:t> Escalation follows one path</a:t>
            </a:r>
            <a:br>
              <a:rPr lang="en-US"/>
            </a:br>
            <a:r>
              <a:rPr lang="en-US"/>
              <a:t> Oversight visibility strengthened</a:t>
            </a:r>
            <a:br>
              <a:rPr lang="en-US"/>
            </a:br>
            <a:r>
              <a:rPr lang="en-US"/>
              <a:t> Alignment improves decision quality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All updates follow a central review process.</a:t>
            </a:r>
            <a:br>
              <a:rPr lang="en-US"/>
            </a:br>
            <a:r>
              <a:rPr lang="en-US"/>
              <a:t> Cyber example: Security escalations follow a standardized chain.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0" name="Google Shape;920;g39d3233353a_0_101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9d3233353a_0_102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g39d3233353a_0_102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Triggers defined clearly</a:t>
            </a:r>
            <a:br>
              <a:rPr lang="en-US"/>
            </a:br>
            <a:r>
              <a:rPr lang="en-US"/>
              <a:t> Roles tied to authority levels</a:t>
            </a:r>
            <a:br>
              <a:rPr lang="en-US"/>
            </a:br>
            <a:r>
              <a:rPr lang="en-US"/>
              <a:t> Recovery tiers match priorities</a:t>
            </a:r>
            <a:br>
              <a:rPr lang="en-US"/>
            </a:br>
            <a:r>
              <a:rPr lang="en-US"/>
              <a:t> Communication kept structured</a:t>
            </a:r>
            <a:br>
              <a:rPr lang="en-US"/>
            </a:br>
            <a:r>
              <a:rPr lang="en-US"/>
              <a:t> Components guide execution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Activation criteria reduce confusion during disruptions.</a:t>
            </a:r>
            <a:br>
              <a:rPr lang="en-US"/>
            </a:br>
            <a:r>
              <a:rPr lang="en-US"/>
              <a:t> Cyber example: Recovery tiers dictate which systems restore first.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3" name="Google Shape;933;g39d3233353a_0_102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9d3233353a_0_103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g39d3233353a_0_103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Recovery supports enterprise goals</a:t>
            </a:r>
            <a:br>
              <a:rPr lang="en-US"/>
            </a:br>
            <a:r>
              <a:rPr lang="en-US"/>
              <a:t> Criticality ranks guide order</a:t>
            </a:r>
            <a:br>
              <a:rPr lang="en-US"/>
            </a:br>
            <a:r>
              <a:rPr lang="en-US"/>
              <a:t> Dependencies shape sequencing</a:t>
            </a:r>
            <a:br>
              <a:rPr lang="en-US"/>
            </a:br>
            <a:r>
              <a:rPr lang="en-US"/>
              <a:t> Competition for resources reduced</a:t>
            </a:r>
            <a:br>
              <a:rPr lang="en-US"/>
            </a:br>
            <a:r>
              <a:rPr lang="en-US"/>
              <a:t> Alignment avoids operational conflict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Core services restored before non-critical ones.</a:t>
            </a:r>
            <a:br>
              <a:rPr lang="en-US"/>
            </a:br>
            <a:r>
              <a:rPr lang="en-US"/>
              <a:t> Cyber example: Database restored before dependent applications.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6" name="Google Shape;946;g39d3233353a_0_103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9d3233353a_0_104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39d3233353a_0_104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Standardized communication improves sync</a:t>
            </a:r>
            <a:br>
              <a:rPr lang="en-US"/>
            </a:br>
            <a:r>
              <a:rPr lang="en-US"/>
              <a:t> Interdependency awareness prevents surprises</a:t>
            </a:r>
            <a:br>
              <a:rPr lang="en-US"/>
            </a:br>
            <a:r>
              <a:rPr lang="en-US"/>
              <a:t> Central coordination controls resources</a:t>
            </a:r>
            <a:br>
              <a:rPr lang="en-US"/>
            </a:br>
            <a:r>
              <a:rPr lang="en-US"/>
              <a:t> Reporting integrated for clarity</a:t>
            </a:r>
            <a:br>
              <a:rPr lang="en-US"/>
            </a:br>
            <a:r>
              <a:rPr lang="en-US"/>
              <a:t> Coordination reduces recovery friction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coordinate staffing and facility access together.</a:t>
            </a:r>
            <a:br>
              <a:rPr lang="en-US"/>
            </a:br>
            <a:r>
              <a:rPr lang="en-US"/>
              <a:t> Cyber example: IT and security align patching and restoration timing.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9" name="Google Shape;959;g39d3233353a_0_104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d3233353a_0_5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9d3233353a_0_5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Strategy guides unified direction</a:t>
            </a:r>
            <a:br>
              <a:rPr lang="en-US"/>
            </a:br>
            <a:r>
              <a:rPr lang="en-US"/>
              <a:t> Tactical coordination aligns domains</a:t>
            </a:r>
            <a:br>
              <a:rPr lang="en-US"/>
            </a:br>
            <a:r>
              <a:rPr lang="en-US"/>
              <a:t> Operational actions synchronize execution</a:t>
            </a:r>
            <a:br>
              <a:rPr lang="en-US"/>
            </a:br>
            <a:r>
              <a:rPr lang="en-US"/>
              <a:t> Layered structure reduces confusion</a:t>
            </a:r>
            <a:br>
              <a:rPr lang="en-US"/>
            </a:br>
            <a:r>
              <a:rPr lang="en-US"/>
              <a:t> Framework strengthens organizational maturity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Leadership sets shared goals while teams align procedures underneath.</a:t>
            </a:r>
            <a:br>
              <a:rPr lang="en-US"/>
            </a:br>
            <a:r>
              <a:rPr lang="en-US"/>
              <a:t> Cyber example: IT, security, and vendors follow one coordinated incident flow.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39d3233353a_0_5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9d3233353a_0_105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g39d3233353a_0_105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RTOs anchor timing expectations</a:t>
            </a:r>
            <a:br>
              <a:rPr lang="en-US"/>
            </a:br>
            <a:r>
              <a:rPr lang="en-US"/>
              <a:t> RPOs unify data strategies</a:t>
            </a:r>
            <a:br>
              <a:rPr lang="en-US"/>
            </a:br>
            <a:r>
              <a:rPr lang="en-US"/>
              <a:t> Targets show planning maturity</a:t>
            </a:r>
            <a:br>
              <a:rPr lang="en-US"/>
            </a:br>
            <a:r>
              <a:rPr lang="en-US"/>
              <a:t> Standards reduce inconsistency</a:t>
            </a:r>
            <a:br>
              <a:rPr lang="en-US"/>
            </a:br>
            <a:r>
              <a:rPr lang="en-US"/>
              <a:t> Indicators support audits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share identical time targets for essential work.</a:t>
            </a:r>
            <a:br>
              <a:rPr lang="en-US"/>
            </a:br>
            <a:r>
              <a:rPr lang="en-US"/>
              <a:t> Cyber example: Backup retention matches system recovery needs.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2" name="Google Shape;972;g39d3233353a_0_105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9d3233353a_0_107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4" name="Google Shape;984;g39d3233353a_0_107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Versioned under change control</a:t>
            </a:r>
            <a:br>
              <a:rPr lang="en-US"/>
            </a:br>
            <a:r>
              <a:rPr lang="en-US"/>
              <a:t> Format optimized for stress usage</a:t>
            </a:r>
            <a:br>
              <a:rPr lang="en-US"/>
            </a:br>
            <a:r>
              <a:rPr lang="en-US"/>
              <a:t> Traceable for accountability</a:t>
            </a:r>
            <a:br>
              <a:rPr lang="en-US"/>
            </a:br>
            <a:r>
              <a:rPr lang="en-US"/>
              <a:t> Aligned with regulatory requirements</a:t>
            </a:r>
            <a:br>
              <a:rPr lang="en-US"/>
            </a:br>
            <a:r>
              <a:rPr lang="en-US"/>
              <a:t> Standards keep plans usable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Clear sections make emergency navigation easier.</a:t>
            </a:r>
            <a:br>
              <a:rPr lang="en-US"/>
            </a:br>
            <a:r>
              <a:rPr lang="en-US"/>
              <a:t> Cyber example: Documentation supports audit reviews cleanly.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5" name="Google Shape;985;g39d3233353a_0_107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9d3233353a_0_108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g39d3233353a_0_108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Exercises test governance flow</a:t>
            </a:r>
            <a:br>
              <a:rPr lang="en-US"/>
            </a:br>
            <a:r>
              <a:rPr lang="en-US"/>
              <a:t> Gap discovery drives updates</a:t>
            </a:r>
            <a:br>
              <a:rPr lang="en-US"/>
            </a:br>
            <a:r>
              <a:rPr lang="en-US"/>
              <a:t> Lessons feed maturity growth</a:t>
            </a:r>
            <a:br>
              <a:rPr lang="en-US"/>
            </a:br>
            <a:r>
              <a:rPr lang="en-US"/>
              <a:t> Performance validated regularly</a:t>
            </a:r>
            <a:br>
              <a:rPr lang="en-US"/>
            </a:br>
            <a:r>
              <a:rPr lang="en-US"/>
              <a:t> Testing confirms readiness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Drill highlights unclear escalation paths.</a:t>
            </a:r>
            <a:br>
              <a:rPr lang="en-US"/>
            </a:br>
            <a:r>
              <a:rPr lang="en-US"/>
              <a:t> Cyber example: Response test shows miscommunication between IT and security.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8" name="Google Shape;998;g39d3233353a_0_108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9d3233353a_0_109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g39d3233353a_0_109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Creates bridge from strategy to execution</a:t>
            </a:r>
            <a:br>
              <a:rPr lang="en-US"/>
            </a:br>
            <a:r>
              <a:rPr lang="en-US"/>
              <a:t> Clarifies authority under pressure</a:t>
            </a:r>
            <a:br>
              <a:rPr lang="en-US"/>
            </a:br>
            <a:r>
              <a:rPr lang="en-US"/>
              <a:t> Strengthens accountability across domains</a:t>
            </a:r>
            <a:br>
              <a:rPr lang="en-US"/>
            </a:br>
            <a:r>
              <a:rPr lang="en-US"/>
              <a:t> Demonstrates maturity when validated</a:t>
            </a:r>
            <a:br>
              <a:rPr lang="en-US"/>
            </a:br>
            <a:r>
              <a:rPr lang="en-US"/>
              <a:t> Supports enterprise-wide resilience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understand who leads decision steps under stress.</a:t>
            </a:r>
            <a:br>
              <a:rPr lang="en-US"/>
            </a:br>
            <a:r>
              <a:rPr lang="en-US"/>
              <a:t> Cyber example: Security and IT coordinate responsibilities smoothly.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1" name="Google Shape;1011;g39d3233353a_0_109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9d3233353a_0_110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g39d3233353a_0_110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ISO requires governance alignment</a:t>
            </a:r>
            <a:br>
              <a:rPr lang="en-US"/>
            </a:br>
            <a:r>
              <a:rPr lang="en-US"/>
              <a:t> FFIEC demands coordinated execution</a:t>
            </a:r>
            <a:br>
              <a:rPr lang="en-US"/>
            </a:br>
            <a:r>
              <a:rPr lang="en-US"/>
              <a:t> DRI needs evidence of integration</a:t>
            </a:r>
            <a:br>
              <a:rPr lang="en-US"/>
            </a:br>
            <a:r>
              <a:rPr lang="en-US"/>
              <a:t> Certification builds trust</a:t>
            </a:r>
            <a:br>
              <a:rPr lang="en-US"/>
            </a:br>
            <a:r>
              <a:rPr lang="en-US"/>
              <a:t> Plans reflect compliance structures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pass audits due to aligned documentation.</a:t>
            </a:r>
            <a:br>
              <a:rPr lang="en-US"/>
            </a:br>
            <a:r>
              <a:rPr lang="en-US"/>
              <a:t> Cyber example: Recovery proves defensible in governance reviews.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5" name="Google Shape;1025;g39d3233353a_0_110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9d3233353a_0_111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g39d3233353a_0_111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Governance manages updates</a:t>
            </a:r>
            <a:br>
              <a:rPr lang="en-US"/>
            </a:br>
            <a:r>
              <a:rPr lang="en-US"/>
              <a:t> Lessons integrated consistently</a:t>
            </a:r>
            <a:br>
              <a:rPr lang="en-US"/>
            </a:br>
            <a:r>
              <a:rPr lang="en-US"/>
              <a:t> Dependencies reviewed regularly</a:t>
            </a:r>
            <a:br>
              <a:rPr lang="en-US"/>
            </a:br>
            <a:r>
              <a:rPr lang="en-US"/>
              <a:t> Alignment maintained through change</a:t>
            </a:r>
            <a:br>
              <a:rPr lang="en-US"/>
            </a:br>
            <a:r>
              <a:rPr lang="en-US"/>
              <a:t> Plan stays current with structure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Updates follow quarterly governance cycle.</a:t>
            </a:r>
            <a:br>
              <a:rPr lang="en-US"/>
            </a:br>
            <a:r>
              <a:rPr lang="en-US"/>
              <a:t> Cyber example: Dependency updates reflect new applications.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8" name="Google Shape;1038;g39d3233353a_0_111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9d3233353a_0_113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g39d3233353a_0_113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Sequencing validated repeatedly</a:t>
            </a:r>
            <a:br>
              <a:rPr lang="en-US"/>
            </a:br>
            <a:r>
              <a:rPr lang="en-US"/>
              <a:t> Ownership clarity maintained</a:t>
            </a:r>
            <a:br>
              <a:rPr lang="en-US"/>
            </a:br>
            <a:r>
              <a:rPr lang="en-US"/>
              <a:t> Processes consistent and auditable</a:t>
            </a:r>
            <a:br>
              <a:rPr lang="en-US"/>
            </a:br>
            <a:r>
              <a:rPr lang="en-US"/>
              <a:t> Program shows improvement patterns</a:t>
            </a:r>
            <a:br>
              <a:rPr lang="en-US"/>
            </a:br>
            <a:r>
              <a:rPr lang="en-US"/>
              <a:t> Maturity demonstrates resilience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Recovery order executed correctly during drills.</a:t>
            </a:r>
            <a:br>
              <a:rPr lang="en-US"/>
            </a:br>
            <a:r>
              <a:rPr lang="en-US"/>
              <a:t> Cyber example: Teams meet defined RTOs consistently.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0" name="Google Shape;1050;g39d3233353a_0_113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39d3233353a_0_114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2" name="Google Shape;1062;g39d3233353a_0_114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Slides </a:t>
            </a:r>
            <a:endParaRPr/>
          </a:p>
        </p:txBody>
      </p:sp>
      <p:sp>
        <p:nvSpPr>
          <p:cNvPr id="1063" name="Google Shape;1063;g39d3233353a_0_114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8de0571ff3_0_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g38de0571ff3_0_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6" name="Google Shape;1076;g38de0571ff3_0_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9d3233353a_0_130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g39d3233353a_0_130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4" name="Google Shape;1084;g39d3233353a_0_130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d3233353a_0_6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9d3233353a_0_6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Systems rely on cross-functional support</a:t>
            </a:r>
            <a:br>
              <a:rPr lang="en-US"/>
            </a:br>
            <a:r>
              <a:rPr lang="en-US"/>
              <a:t> Facilities impact tech and personnel access</a:t>
            </a:r>
            <a:br>
              <a:rPr lang="en-US"/>
            </a:br>
            <a:r>
              <a:rPr lang="en-US"/>
              <a:t> Key roles span multiple domains</a:t>
            </a:r>
            <a:br>
              <a:rPr lang="en-US"/>
            </a:br>
            <a:r>
              <a:rPr lang="en-US"/>
              <a:t> Vendors influence recovery timing</a:t>
            </a:r>
            <a:br>
              <a:rPr lang="en-US"/>
            </a:br>
            <a:r>
              <a:rPr lang="en-US"/>
              <a:t> Dependency maps guide unified planning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Staff cannot work when facilities power and IT systems misalign.</a:t>
            </a:r>
            <a:br>
              <a:rPr lang="en-US"/>
            </a:br>
            <a:r>
              <a:rPr lang="en-US"/>
              <a:t> Cyber example: Identity systems block vendor access during a recovery task.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39d3233353a_0_69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9d3233353a_0_13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g39d3233353a_0_13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Strategy informs all planning</a:t>
            </a:r>
            <a:br>
              <a:rPr lang="en-US"/>
            </a:br>
            <a:r>
              <a:rPr lang="en-US"/>
              <a:t> Governance aligns plan structure</a:t>
            </a:r>
            <a:br>
              <a:rPr lang="en-US"/>
            </a:br>
            <a:r>
              <a:rPr lang="en-US"/>
              <a:t> Roles match accountable owners</a:t>
            </a:r>
            <a:br>
              <a:rPr lang="en-US"/>
            </a:br>
            <a:r>
              <a:rPr lang="en-US"/>
              <a:t> Dependencies define order</a:t>
            </a:r>
            <a:br>
              <a:rPr lang="en-US"/>
            </a:br>
            <a:r>
              <a:rPr lang="en-US"/>
              <a:t> Sequencing enforces discipline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follow one structure instead of varied frameworks.</a:t>
            </a:r>
            <a:br>
              <a:rPr lang="en-US"/>
            </a:br>
            <a:r>
              <a:rPr lang="en-US"/>
              <a:t> Cyber example: Restore order follows dependency logic.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4" name="Google Shape;1104;g39d3233353a_0_132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9d3233353a_0_133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g39d3233353a_0_133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Plans follow enterprise intent</a:t>
            </a:r>
            <a:br>
              <a:rPr lang="en-US"/>
            </a:br>
            <a:r>
              <a:rPr lang="en-US"/>
              <a:t> Integration removes drift</a:t>
            </a:r>
            <a:br>
              <a:rPr lang="en-US"/>
            </a:br>
            <a:r>
              <a:rPr lang="en-US"/>
              <a:t> Escalation follows authority paths</a:t>
            </a:r>
            <a:br>
              <a:rPr lang="en-US"/>
            </a:br>
            <a:r>
              <a:rPr lang="en-US"/>
              <a:t> Shared logic drives actions</a:t>
            </a:r>
            <a:br>
              <a:rPr lang="en-US"/>
            </a:br>
            <a:r>
              <a:rPr lang="en-US"/>
              <a:t> Testing reflects strategic aims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Plans updated after leadership revises strategy.</a:t>
            </a:r>
            <a:br>
              <a:rPr lang="en-US"/>
            </a:br>
            <a:r>
              <a:rPr lang="en-US"/>
              <a:t> Cyber example: Response follows governance-approved escalation.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9" name="Google Shape;1119;g39d3233353a_0_133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39d3233353a_0_135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g39d3233353a_0_135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Accountability visible across domains</a:t>
            </a:r>
            <a:br>
              <a:rPr lang="en-US"/>
            </a:br>
            <a:r>
              <a:rPr lang="en-US"/>
              <a:t> Facilitators guide but leaders decide</a:t>
            </a:r>
            <a:br>
              <a:rPr lang="en-US"/>
            </a:br>
            <a:r>
              <a:rPr lang="en-US"/>
              <a:t> Roles prevent conflict</a:t>
            </a:r>
            <a:br>
              <a:rPr lang="en-US"/>
            </a:br>
            <a:r>
              <a:rPr lang="en-US"/>
              <a:t> Ownership aligned to structure</a:t>
            </a:r>
            <a:br>
              <a:rPr lang="en-US"/>
            </a:br>
            <a:r>
              <a:rPr lang="en-US"/>
              <a:t> Hierarchy supports recovery flow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Clear owner approves each step.</a:t>
            </a:r>
            <a:br>
              <a:rPr lang="en-US"/>
            </a:br>
            <a:r>
              <a:rPr lang="en-US"/>
              <a:t> Cyber example: Security lead owns breach actions.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6" name="Google Shape;1136;g39d3233353a_0_135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9d3233353a_0_137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2" name="Google Shape;1152;g39d3233353a_0_137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Dependencies define timing</a:t>
            </a:r>
            <a:br>
              <a:rPr lang="en-US"/>
            </a:br>
            <a:r>
              <a:rPr lang="en-US"/>
              <a:t> Handoffs clarified between teams</a:t>
            </a:r>
            <a:br>
              <a:rPr lang="en-US"/>
            </a:br>
            <a:r>
              <a:rPr lang="en-US"/>
              <a:t> Visibility prevents collision</a:t>
            </a:r>
            <a:br>
              <a:rPr lang="en-US"/>
            </a:br>
            <a:r>
              <a:rPr lang="en-US"/>
              <a:t> Sequencing removes guesswork</a:t>
            </a:r>
            <a:br>
              <a:rPr lang="en-US"/>
            </a:br>
            <a:r>
              <a:rPr lang="en-US"/>
              <a:t> Critical services protected first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Power restored before staff return planned.</a:t>
            </a:r>
            <a:br>
              <a:rPr lang="en-US"/>
            </a:br>
            <a:r>
              <a:rPr lang="en-US"/>
              <a:t> Cyber example: Active Directory restored before applications.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3" name="Google Shape;1153;g39d3233353a_0_137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9d3233353a_0_138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9" name="Google Shape;1169;g39d3233353a_0_138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DRI checks integration maturity</a:t>
            </a:r>
            <a:br>
              <a:rPr lang="en-US"/>
            </a:br>
            <a:r>
              <a:rPr lang="en-US"/>
              <a:t> Governance-backed evidence required</a:t>
            </a:r>
            <a:br>
              <a:rPr lang="en-US"/>
            </a:br>
            <a:r>
              <a:rPr lang="en-US"/>
              <a:t> Plans aligned before testing</a:t>
            </a:r>
            <a:br>
              <a:rPr lang="en-US"/>
            </a:br>
            <a:r>
              <a:rPr lang="en-US"/>
              <a:t> Sequencing controlled and defensible</a:t>
            </a:r>
            <a:br>
              <a:rPr lang="en-US"/>
            </a:br>
            <a:r>
              <a:rPr lang="en-US"/>
              <a:t> Assurance shown through structure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Documentation matches certified frameworks.</a:t>
            </a:r>
            <a:br>
              <a:rPr lang="en-US"/>
            </a:br>
            <a:r>
              <a:rPr lang="en-US"/>
              <a:t> Cyber example: Controlled sequencing shown during cyber test.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0" name="Google Shape;1170;g39d3233353a_0_138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9d3233353a_0_140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g39d3233353a_0_140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Integration prevents fragmentation</a:t>
            </a:r>
            <a:br>
              <a:rPr lang="en-US"/>
            </a:br>
            <a:r>
              <a:rPr lang="en-US"/>
              <a:t> Governance drives alignment</a:t>
            </a:r>
            <a:br>
              <a:rPr lang="en-US"/>
            </a:br>
            <a:r>
              <a:rPr lang="en-US"/>
              <a:t> Plans operationalize strategy</a:t>
            </a:r>
            <a:br>
              <a:rPr lang="en-US"/>
            </a:br>
            <a:r>
              <a:rPr lang="en-US"/>
              <a:t> Dependencies inform priority</a:t>
            </a:r>
            <a:br>
              <a:rPr lang="en-US"/>
            </a:br>
            <a:r>
              <a:rPr lang="en-US"/>
              <a:t> Evidence demonstrates maturity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Organization recovers faster after plan alignment.</a:t>
            </a:r>
            <a:br>
              <a:rPr lang="en-US"/>
            </a:br>
            <a:r>
              <a:rPr lang="en-US"/>
              <a:t> Cyber example: Coordinated recovery reduces security gaps.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6" name="Google Shape;1186;g39d3233353a_0_140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94a9e633d9_0_1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g394a9e633d9_0_1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3" name="Google Shape;1203;g394a9e633d9_0_1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d3233353a_0_8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9d3233353a_0_8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RTOs and RPOs must align</a:t>
            </a:r>
            <a:br>
              <a:rPr lang="en-US"/>
            </a:br>
            <a:r>
              <a:rPr lang="en-US"/>
              <a:t> Criticality ranked consistently</a:t>
            </a:r>
            <a:br>
              <a:rPr lang="en-US"/>
            </a:br>
            <a:r>
              <a:rPr lang="en-US"/>
              <a:t> Dependencies considered in plans</a:t>
            </a:r>
            <a:br>
              <a:rPr lang="en-US"/>
            </a:br>
            <a:r>
              <a:rPr lang="en-US"/>
              <a:t> Metrics measure integrated success</a:t>
            </a:r>
            <a:br>
              <a:rPr lang="en-US"/>
            </a:br>
            <a:r>
              <a:rPr lang="en-US"/>
              <a:t> Shared targets reduce conflicts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Teams agree on one priority order for restarting operations.</a:t>
            </a:r>
            <a:br>
              <a:rPr lang="en-US"/>
            </a:br>
            <a:r>
              <a:rPr lang="en-US"/>
              <a:t> Cyber example: Backup timing matches application recovery sequencing.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2" name="Google Shape;252;g39d3233353a_0_8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d3233353a_0_9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9d3233353a_0_9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Steering committee sets direction</a:t>
            </a:r>
            <a:br>
              <a:rPr lang="en-US"/>
            </a:br>
            <a:r>
              <a:rPr lang="en-US"/>
              <a:t> Domain leads maintain accountability</a:t>
            </a:r>
            <a:br>
              <a:rPr lang="en-US"/>
            </a:br>
            <a:r>
              <a:rPr lang="en-US"/>
              <a:t> Integrated reporting increases clarity</a:t>
            </a:r>
            <a:br>
              <a:rPr lang="en-US"/>
            </a:br>
            <a:r>
              <a:rPr lang="en-US"/>
              <a:t> Clear authority speeds decisions</a:t>
            </a:r>
            <a:br>
              <a:rPr lang="en-US"/>
            </a:br>
            <a:r>
              <a:rPr lang="en-US"/>
              <a:t> Governance aligns with standards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 central committee approves updates across all departments.</a:t>
            </a:r>
            <a:br>
              <a:rPr lang="en-US"/>
            </a:br>
            <a:r>
              <a:rPr lang="en-US"/>
              <a:t> Cyber example: Security lead escalates coordinated actions during incidents.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39d3233353a_0_9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d3233353a_0_11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9d3233353a_0_11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Communication paths defined clearly</a:t>
            </a:r>
            <a:br>
              <a:rPr lang="en-US"/>
            </a:br>
            <a:r>
              <a:rPr lang="en-US"/>
              <a:t> Escalation rules trigger involvement</a:t>
            </a:r>
            <a:br>
              <a:rPr lang="en-US"/>
            </a:br>
            <a:r>
              <a:rPr lang="en-US"/>
              <a:t> Notifications follow one model</a:t>
            </a:r>
            <a:br>
              <a:rPr lang="en-US"/>
            </a:br>
            <a:r>
              <a:rPr lang="en-US"/>
              <a:t> Reporting stays consistent across teams</a:t>
            </a:r>
            <a:br>
              <a:rPr lang="en-US"/>
            </a:br>
            <a:r>
              <a:rPr lang="en-US"/>
              <a:t> Coordination improves incident speed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Example: All teams receive identical updates during a building shutdown.</a:t>
            </a:r>
            <a:br>
              <a:rPr lang="en-US"/>
            </a:br>
            <a:r>
              <a:rPr lang="en-US"/>
              <a:t> Cyber example: Unified alerts notify IT, security, and vendors simultaneously.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39d3233353a_0_11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title"/>
          </p:nvPr>
        </p:nvSpPr>
        <p:spPr>
          <a:xfrm>
            <a:off x="609600" y="152718"/>
            <a:ext cx="8013405" cy="729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609600" y="1073889"/>
            <a:ext cx="10160000" cy="50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4302" y="6574155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0"/>
          <p:cNvSpPr txBox="1"/>
          <p:nvPr>
            <p:ph type="title"/>
          </p:nvPr>
        </p:nvSpPr>
        <p:spPr>
          <a:xfrm>
            <a:off x="4146258" y="240889"/>
            <a:ext cx="6540030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" type="body"/>
          </p:nvPr>
        </p:nvSpPr>
        <p:spPr>
          <a:xfrm>
            <a:off x="85511" y="5269246"/>
            <a:ext cx="3296044" cy="4701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60"/>
          <p:cNvSpPr txBox="1"/>
          <p:nvPr>
            <p:ph idx="2" type="body"/>
          </p:nvPr>
        </p:nvSpPr>
        <p:spPr>
          <a:xfrm>
            <a:off x="6790944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02" name="Google Shape;102;p6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60"/>
          <p:cNvSpPr txBox="1"/>
          <p:nvPr/>
        </p:nvSpPr>
        <p:spPr>
          <a:xfrm>
            <a:off x="640939" y="349776"/>
            <a:ext cx="35053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CONVERSATION: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0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555372" y="4791464"/>
            <a:ext cx="592054" cy="62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0"/>
          <p:cNvSpPr txBox="1"/>
          <p:nvPr>
            <p:ph idx="3" type="body"/>
          </p:nvPr>
        </p:nvSpPr>
        <p:spPr>
          <a:xfrm>
            <a:off x="2280071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3"/>
          <p:cNvSpPr txBox="1"/>
          <p:nvPr>
            <p:ph idx="1" type="body"/>
          </p:nvPr>
        </p:nvSpPr>
        <p:spPr>
          <a:xfrm>
            <a:off x="4766733" y="1600200"/>
            <a:ext cx="6815667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19" name="Google Shape;119;p63"/>
          <p:cNvSpPr txBox="1"/>
          <p:nvPr>
            <p:ph idx="2" type="body"/>
          </p:nvPr>
        </p:nvSpPr>
        <p:spPr>
          <a:xfrm>
            <a:off x="609601" y="1600200"/>
            <a:ext cx="4011084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6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6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4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4"/>
          <p:cNvSpPr/>
          <p:nvPr>
            <p:ph idx="2" type="pic"/>
          </p:nvPr>
        </p:nvSpPr>
        <p:spPr>
          <a:xfrm>
            <a:off x="0" y="106680"/>
            <a:ext cx="12001169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7" name="Google Shape;127;p64"/>
          <p:cNvSpPr txBox="1"/>
          <p:nvPr>
            <p:ph idx="1" type="body"/>
          </p:nvPr>
        </p:nvSpPr>
        <p:spPr>
          <a:xfrm>
            <a:off x="609600" y="5715000"/>
            <a:ext cx="108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6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64"/>
          <p:cNvSpPr txBox="1"/>
          <p:nvPr>
            <p:ph type="title"/>
          </p:nvPr>
        </p:nvSpPr>
        <p:spPr>
          <a:xfrm>
            <a:off x="609600" y="4953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4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5"/>
          <p:cNvSpPr txBox="1"/>
          <p:nvPr>
            <p:ph idx="1" type="body"/>
          </p:nvPr>
        </p:nvSpPr>
        <p:spPr>
          <a:xfrm rot="5400000">
            <a:off x="3502818" y="-1140618"/>
            <a:ext cx="4373563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5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6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7"/>
          <p:cNvSpPr/>
          <p:nvPr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600"/>
              <a:buFont typeface="Arial Black"/>
              <a:buNone/>
              <a:defRPr b="0" sz="6600">
                <a:solidFill>
                  <a:srgbClr val="FFF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67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67"/>
          <p:cNvSpPr txBox="1"/>
          <p:nvPr>
            <p:ph idx="2" type="body"/>
          </p:nvPr>
        </p:nvSpPr>
        <p:spPr>
          <a:xfrm>
            <a:off x="0" y="0"/>
            <a:ext cx="2648049" cy="1745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">
  <p:cSld name="5_Comparis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8"/>
          <p:cNvSpPr/>
          <p:nvPr/>
        </p:nvSpPr>
        <p:spPr>
          <a:xfrm>
            <a:off x="0" y="0"/>
            <a:ext cx="12192000" cy="1500390"/>
          </a:xfrm>
          <a:prstGeom prst="rect">
            <a:avLst/>
          </a:prstGeom>
          <a:solidFill>
            <a:srgbClr val="262626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8"/>
          <p:cNvSpPr txBox="1"/>
          <p:nvPr>
            <p:ph type="title"/>
          </p:nvPr>
        </p:nvSpPr>
        <p:spPr>
          <a:xfrm>
            <a:off x="95681" y="87414"/>
            <a:ext cx="7762858" cy="940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4000"/>
              <a:buFont typeface="Arial Black"/>
              <a:buNone/>
              <a:defRPr sz="4000">
                <a:solidFill>
                  <a:srgbClr val="33CC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" type="body"/>
          </p:nvPr>
        </p:nvSpPr>
        <p:spPr>
          <a:xfrm>
            <a:off x="1261872" y="1713655"/>
            <a:ext cx="4480560" cy="445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D8D8D8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8" name="Google Shape;158;p68"/>
          <p:cNvSpPr txBox="1"/>
          <p:nvPr>
            <p:ph idx="2" type="body"/>
          </p:nvPr>
        </p:nvSpPr>
        <p:spPr>
          <a:xfrm>
            <a:off x="6126480" y="1713655"/>
            <a:ext cx="4480560" cy="4458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b="1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9" name="Google Shape;159;p68"/>
          <p:cNvSpPr txBox="1"/>
          <p:nvPr>
            <p:ph idx="12" type="sldNum"/>
          </p:nvPr>
        </p:nvSpPr>
        <p:spPr>
          <a:xfrm>
            <a:off x="10378440" y="6385465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52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4254366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52"/>
          <p:cNvSpPr txBox="1"/>
          <p:nvPr>
            <p:ph idx="2" type="body"/>
          </p:nvPr>
        </p:nvSpPr>
        <p:spPr>
          <a:xfrm>
            <a:off x="4267200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52"/>
          <p:cNvSpPr txBox="1"/>
          <p:nvPr>
            <p:ph idx="3" type="body"/>
          </p:nvPr>
        </p:nvSpPr>
        <p:spPr>
          <a:xfrm>
            <a:off x="1821843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52"/>
          <p:cNvSpPr txBox="1"/>
          <p:nvPr>
            <p:ph idx="4" type="body"/>
          </p:nvPr>
        </p:nvSpPr>
        <p:spPr>
          <a:xfrm>
            <a:off x="1834677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52"/>
          <p:cNvSpPr txBox="1"/>
          <p:nvPr>
            <p:ph idx="5" type="body"/>
          </p:nvPr>
        </p:nvSpPr>
        <p:spPr>
          <a:xfrm>
            <a:off x="9195864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2"/>
          <p:cNvSpPr txBox="1"/>
          <p:nvPr>
            <p:ph idx="6" type="body"/>
          </p:nvPr>
        </p:nvSpPr>
        <p:spPr>
          <a:xfrm>
            <a:off x="9208698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2"/>
          <p:cNvSpPr txBox="1"/>
          <p:nvPr>
            <p:ph idx="7" type="body"/>
          </p:nvPr>
        </p:nvSpPr>
        <p:spPr>
          <a:xfrm>
            <a:off x="6763341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2"/>
          <p:cNvSpPr txBox="1"/>
          <p:nvPr>
            <p:ph idx="8" type="body"/>
          </p:nvPr>
        </p:nvSpPr>
        <p:spPr>
          <a:xfrm>
            <a:off x="6776175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217424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53"/>
          <p:cNvSpPr txBox="1"/>
          <p:nvPr>
            <p:ph idx="2" type="body"/>
          </p:nvPr>
        </p:nvSpPr>
        <p:spPr>
          <a:xfrm>
            <a:off x="678688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5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3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3"/>
          <p:cNvSpPr txBox="1"/>
          <p:nvPr>
            <p:ph idx="3" type="body"/>
          </p:nvPr>
        </p:nvSpPr>
        <p:spPr>
          <a:xfrm>
            <a:off x="217424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53"/>
          <p:cNvSpPr txBox="1"/>
          <p:nvPr>
            <p:ph idx="4" type="body"/>
          </p:nvPr>
        </p:nvSpPr>
        <p:spPr>
          <a:xfrm>
            <a:off x="678688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" type="body"/>
          </p:nvPr>
        </p:nvSpPr>
        <p:spPr>
          <a:xfrm>
            <a:off x="217424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54"/>
          <p:cNvSpPr txBox="1"/>
          <p:nvPr>
            <p:ph idx="2" type="body"/>
          </p:nvPr>
        </p:nvSpPr>
        <p:spPr>
          <a:xfrm>
            <a:off x="678688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54"/>
          <p:cNvCxnSpPr/>
          <p:nvPr/>
        </p:nvCxnSpPr>
        <p:spPr>
          <a:xfrm>
            <a:off x="6663350" y="16567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/>
          <p:nvPr/>
        </p:nvSpPr>
        <p:spPr>
          <a:xfrm>
            <a:off x="10015040" y="4042913"/>
            <a:ext cx="1991430" cy="282083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 txBox="1"/>
          <p:nvPr>
            <p:ph type="title"/>
          </p:nvPr>
        </p:nvSpPr>
        <p:spPr>
          <a:xfrm>
            <a:off x="2947924" y="240889"/>
            <a:ext cx="7738364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0346067" y="5015134"/>
            <a:ext cx="1906548" cy="790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55"/>
          <p:cNvSpPr txBox="1"/>
          <p:nvPr>
            <p:ph idx="2" type="body"/>
          </p:nvPr>
        </p:nvSpPr>
        <p:spPr>
          <a:xfrm>
            <a:off x="640938" y="1401845"/>
            <a:ext cx="10539125" cy="19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5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55"/>
          <p:cNvSpPr txBox="1"/>
          <p:nvPr/>
        </p:nvSpPr>
        <p:spPr>
          <a:xfrm>
            <a:off x="640939" y="349776"/>
            <a:ext cx="2266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POP QUIZ: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55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10572882" y="4681721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room&#10;&#10;Description automatically generated" id="62" name="Google Shape;62;p55"/>
          <p:cNvPicPr preferRelativeResize="0"/>
          <p:nvPr/>
        </p:nvPicPr>
        <p:blipFill rotWithShape="1">
          <a:blip r:embed="rId3">
            <a:alphaModFix/>
          </a:blip>
          <a:srcRect b="2618" l="0" r="0" t="22280"/>
          <a:stretch/>
        </p:blipFill>
        <p:spPr>
          <a:xfrm>
            <a:off x="0" y="4037162"/>
            <a:ext cx="10029645" cy="282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/>
          <p:nvPr>
            <p:ph type="ctrTitle"/>
          </p:nvPr>
        </p:nvSpPr>
        <p:spPr>
          <a:xfrm>
            <a:off x="609600" y="228601"/>
            <a:ext cx="103632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6"/>
          <p:cNvSpPr txBox="1"/>
          <p:nvPr>
            <p:ph idx="1" type="subTitle"/>
          </p:nvPr>
        </p:nvSpPr>
        <p:spPr>
          <a:xfrm>
            <a:off x="609600" y="4800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5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7"/>
          <p:cNvSpPr txBox="1"/>
          <p:nvPr>
            <p:ph type="title"/>
          </p:nvPr>
        </p:nvSpPr>
        <p:spPr>
          <a:xfrm>
            <a:off x="2004828" y="152718"/>
            <a:ext cx="6427971" cy="81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6394027" y="1300130"/>
            <a:ext cx="4514978" cy="4722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57"/>
          <p:cNvSpPr txBox="1"/>
          <p:nvPr/>
        </p:nvSpPr>
        <p:spPr>
          <a:xfrm>
            <a:off x="609599" y="331458"/>
            <a:ext cx="1049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LAB: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7"/>
          <p:cNvSpPr txBox="1"/>
          <p:nvPr/>
        </p:nvSpPr>
        <p:spPr>
          <a:xfrm>
            <a:off x="6822558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makes perfect.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7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57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774843" y="5050793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7"/>
          <p:cNvPicPr preferRelativeResize="0"/>
          <p:nvPr/>
        </p:nvPicPr>
        <p:blipFill rotWithShape="1">
          <a:blip r:embed="rId3">
            <a:alphaModFix/>
          </a:blip>
          <a:srcRect b="0" l="20773" r="22685" t="0"/>
          <a:stretch/>
        </p:blipFill>
        <p:spPr>
          <a:xfrm>
            <a:off x="2172782" y="1300130"/>
            <a:ext cx="4012234" cy="4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7"/>
          <p:cNvSpPr txBox="1"/>
          <p:nvPr>
            <p:ph idx="2" type="body"/>
          </p:nvPr>
        </p:nvSpPr>
        <p:spPr>
          <a:xfrm>
            <a:off x="583496" y="5887647"/>
            <a:ext cx="1168536" cy="24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7"/>
          <p:cNvSpPr txBox="1"/>
          <p:nvPr/>
        </p:nvSpPr>
        <p:spPr>
          <a:xfrm>
            <a:off x="9853713" y="152718"/>
            <a:ext cx="1913061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AT THE BACK OF THE 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type="title"/>
          </p:nvPr>
        </p:nvSpPr>
        <p:spPr>
          <a:xfrm>
            <a:off x="609600" y="1447801"/>
            <a:ext cx="10363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1" type="body"/>
          </p:nvPr>
        </p:nvSpPr>
        <p:spPr>
          <a:xfrm>
            <a:off x="609600" y="228601"/>
            <a:ext cx="1036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58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8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1" type="body"/>
          </p:nvPr>
        </p:nvSpPr>
        <p:spPr>
          <a:xfrm>
            <a:off x="2170176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59"/>
          <p:cNvSpPr txBox="1"/>
          <p:nvPr>
            <p:ph idx="2" type="body"/>
          </p:nvPr>
        </p:nvSpPr>
        <p:spPr>
          <a:xfrm>
            <a:off x="2170176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59"/>
          <p:cNvSpPr txBox="1"/>
          <p:nvPr>
            <p:ph idx="3" type="body"/>
          </p:nvPr>
        </p:nvSpPr>
        <p:spPr>
          <a:xfrm>
            <a:off x="6790944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9"/>
          <p:cNvSpPr txBox="1"/>
          <p:nvPr>
            <p:ph idx="4" type="body"/>
          </p:nvPr>
        </p:nvSpPr>
        <p:spPr>
          <a:xfrm>
            <a:off x="6790944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5" name="Google Shape;95;p59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0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0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Relationship Id="rId4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d3233353a_0_0"/>
          <p:cNvSpPr txBox="1"/>
          <p:nvPr>
            <p:ph idx="11" type="ftr"/>
          </p:nvPr>
        </p:nvSpPr>
        <p:spPr>
          <a:xfrm>
            <a:off x="165200" y="6483537"/>
            <a:ext cx="39057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9050" lIns="78100" spcFirstLastPara="1" rIns="78100" wrap="square" tIns="3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6"/>
              <a:buNone/>
            </a:pPr>
            <a:r>
              <a:rPr lang="en-US" sz="854"/>
              <a:t>© 2025 Innovation In Software Corporation</a:t>
            </a:r>
            <a:endParaRPr sz="854"/>
          </a:p>
        </p:txBody>
      </p:sp>
      <p:sp>
        <p:nvSpPr>
          <p:cNvPr id="166" name="Google Shape;166;g39d3233353a_0_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39d3233353a_0_0"/>
          <p:cNvSpPr/>
          <p:nvPr/>
        </p:nvSpPr>
        <p:spPr>
          <a:xfrm>
            <a:off x="364953" y="217201"/>
            <a:ext cx="56595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833"/>
              <a:buFont typeface="Nunito Sans"/>
              <a:buNone/>
            </a:pPr>
            <a:r>
              <a:rPr i="0" lang="en-US" sz="3279" u="none" cap="none" strike="noStrike">
                <a:solidFill>
                  <a:srgbClr val="D1282E"/>
                </a:solidFill>
              </a:rPr>
              <a:t>Integrating Domain Strategies into a Unified Resilience and Recovery Plan</a:t>
            </a:r>
            <a:endParaRPr i="0" sz="3279" u="none" cap="none" strike="noStrike"/>
          </a:p>
        </p:txBody>
      </p:sp>
      <p:sp>
        <p:nvSpPr>
          <p:cNvPr id="168" name="Google Shape;168;g39d3233353a_0_0"/>
          <p:cNvSpPr/>
          <p:nvPr/>
        </p:nvSpPr>
        <p:spPr>
          <a:xfrm>
            <a:off x="364953" y="2471937"/>
            <a:ext cx="56595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6"/>
              <a:buFont typeface="Inter"/>
              <a:buNone/>
            </a:pPr>
            <a:r>
              <a:rPr i="0" lang="en-US" sz="1106" u="none" cap="none" strike="noStrike">
                <a:solidFill>
                  <a:srgbClr val="002060"/>
                </a:solidFill>
              </a:rPr>
              <a:t>Domain-Specific Resilience Strategies Module</a:t>
            </a:r>
            <a:endParaRPr i="0" sz="1106" u="none" cap="none" strike="noStrike"/>
          </a:p>
        </p:txBody>
      </p:sp>
      <p:sp>
        <p:nvSpPr>
          <p:cNvPr id="169" name="Google Shape;169;g39d3233353a_0_0"/>
          <p:cNvSpPr/>
          <p:nvPr/>
        </p:nvSpPr>
        <p:spPr>
          <a:xfrm>
            <a:off x="364953" y="2825656"/>
            <a:ext cx="56595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6"/>
              <a:buFont typeface="Inter"/>
              <a:buNone/>
            </a:pPr>
            <a:r>
              <a:rPr i="0" lang="en-US" sz="1106" u="none" cap="none" strike="noStrike">
                <a:solidFill>
                  <a:srgbClr val="002060"/>
                </a:solidFill>
              </a:rPr>
              <a:t>This session explains how to combine domain-specific strategies into a single, structured resilience and recovery framework. Learners will explore integration principles, governance structures, and improvement methods essential for DRI International certifications (ABCP, CBCP, ACRP, CCRP).</a:t>
            </a:r>
            <a:endParaRPr i="0" sz="1106" u="none" cap="none" strike="noStrike"/>
          </a:p>
        </p:txBody>
      </p:sp>
      <p:sp>
        <p:nvSpPr>
          <p:cNvPr id="170" name="Google Shape;170;g39d3233353a_0_0"/>
          <p:cNvSpPr/>
          <p:nvPr/>
        </p:nvSpPr>
        <p:spPr>
          <a:xfrm>
            <a:off x="364953" y="4006576"/>
            <a:ext cx="28308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213"/>
              <a:buFont typeface="Nunito Sans"/>
              <a:buNone/>
            </a:pPr>
            <a:r>
              <a:rPr i="0" lang="en-US" sz="2212" u="none" cap="none" strike="noStrike">
                <a:solidFill>
                  <a:srgbClr val="D1282E"/>
                </a:solidFill>
              </a:rPr>
              <a:t>Learning Objectives</a:t>
            </a:r>
            <a:endParaRPr i="0" sz="2212" u="none" cap="none" strike="noStrike"/>
          </a:p>
        </p:txBody>
      </p:sp>
      <p:sp>
        <p:nvSpPr>
          <p:cNvPr id="171" name="Google Shape;171;g39d3233353a_0_0"/>
          <p:cNvSpPr/>
          <p:nvPr/>
        </p:nvSpPr>
        <p:spPr>
          <a:xfrm>
            <a:off x="364953" y="4501915"/>
            <a:ext cx="56595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1007" lvl="0" marL="271006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6"/>
              <a:buChar char="•"/>
            </a:pPr>
            <a:r>
              <a:rPr i="0" lang="en-US" sz="1106" u="none" cap="none" strike="noStrike">
                <a:solidFill>
                  <a:srgbClr val="002060"/>
                </a:solidFill>
              </a:rPr>
              <a:t>Unifying domain strategies into cohesive frameworks</a:t>
            </a:r>
            <a:endParaRPr i="0" sz="1106" u="none" cap="none" strike="noStrike"/>
          </a:p>
        </p:txBody>
      </p:sp>
      <p:sp>
        <p:nvSpPr>
          <p:cNvPr id="172" name="Google Shape;172;g39d3233353a_0_0"/>
          <p:cNvSpPr/>
          <p:nvPr/>
        </p:nvSpPr>
        <p:spPr>
          <a:xfrm>
            <a:off x="364953" y="4777814"/>
            <a:ext cx="56595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1007" lvl="0" marL="271006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6"/>
              <a:buChar char="•"/>
            </a:pPr>
            <a:r>
              <a:rPr i="0" lang="en-US" sz="1106" u="none" cap="none" strike="noStrike">
                <a:solidFill>
                  <a:srgbClr val="002060"/>
                </a:solidFill>
              </a:rPr>
              <a:t>Governance and ownership alignment across domains</a:t>
            </a:r>
            <a:endParaRPr i="0" sz="1106" u="none" cap="none" strike="noStrike"/>
          </a:p>
        </p:txBody>
      </p:sp>
      <p:sp>
        <p:nvSpPr>
          <p:cNvPr id="173" name="Google Shape;173;g39d3233353a_0_0"/>
          <p:cNvSpPr/>
          <p:nvPr/>
        </p:nvSpPr>
        <p:spPr>
          <a:xfrm>
            <a:off x="364953" y="5053712"/>
            <a:ext cx="56595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1007" lvl="0" marL="271006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6"/>
              <a:buChar char="•"/>
            </a:pPr>
            <a:r>
              <a:rPr i="0" lang="en-US" sz="1106" u="none" cap="none" strike="noStrike">
                <a:solidFill>
                  <a:srgbClr val="002060"/>
                </a:solidFill>
              </a:rPr>
              <a:t>Continuous maturity improvement methodologies</a:t>
            </a:r>
            <a:endParaRPr i="0" sz="1106" u="none" cap="none" strike="noStrike"/>
          </a:p>
        </p:txBody>
      </p:sp>
      <p:sp>
        <p:nvSpPr>
          <p:cNvPr id="174" name="Google Shape;174;g39d3233353a_0_0"/>
          <p:cNvSpPr/>
          <p:nvPr/>
        </p:nvSpPr>
        <p:spPr>
          <a:xfrm>
            <a:off x="364953" y="5328687"/>
            <a:ext cx="56595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1007" lvl="0" marL="271006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06"/>
              <a:buChar char="•"/>
            </a:pPr>
            <a:r>
              <a:rPr i="0" lang="en-US" sz="1106" u="none" cap="none" strike="noStrike">
                <a:solidFill>
                  <a:srgbClr val="002060"/>
                </a:solidFill>
              </a:rPr>
              <a:t>Prepare for advanced resilience certification pathways</a:t>
            </a:r>
            <a:endParaRPr i="0" sz="1106" u="none" cap="none" strike="noStrike"/>
          </a:p>
        </p:txBody>
      </p:sp>
      <p:pic>
        <p:nvPicPr>
          <p:cNvPr descr="preencoded.png" id="175" name="Google Shape;175;g39d3233353a_0_0"/>
          <p:cNvPicPr preferRelativeResize="0"/>
          <p:nvPr/>
        </p:nvPicPr>
        <p:blipFill rotWithShape="1">
          <a:blip r:embed="rId3">
            <a:alphaModFix/>
          </a:blip>
          <a:srcRect b="0" l="0" r="0" t="39327"/>
          <a:stretch/>
        </p:blipFill>
        <p:spPr>
          <a:xfrm>
            <a:off x="6427850" y="2037525"/>
            <a:ext cx="5131474" cy="311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d3233353a_0_12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98" name="Google Shape;298;g39d3233353a_0_12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g39d3233353a_0_123"/>
          <p:cNvSpPr/>
          <p:nvPr/>
        </p:nvSpPr>
        <p:spPr>
          <a:xfrm>
            <a:off x="293324" y="353425"/>
            <a:ext cx="62925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426"/>
              <a:buFont typeface="Nunito Sans"/>
              <a:buNone/>
            </a:pPr>
            <a:r>
              <a:rPr i="0" lang="en-US" sz="3425" u="none" cap="none" strike="noStrike">
                <a:solidFill>
                  <a:srgbClr val="D1282E"/>
                </a:solidFill>
              </a:rPr>
              <a:t>Testing for Integration Effectiveness</a:t>
            </a:r>
            <a:endParaRPr i="0" sz="3425" u="none" cap="none" strike="noStrike"/>
          </a:p>
        </p:txBody>
      </p:sp>
      <p:sp>
        <p:nvSpPr>
          <p:cNvPr id="300" name="Google Shape;300;g39d3233353a_0_123"/>
          <p:cNvSpPr/>
          <p:nvPr/>
        </p:nvSpPr>
        <p:spPr>
          <a:xfrm>
            <a:off x="293324" y="1624257"/>
            <a:ext cx="6292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i="0" lang="en-US" sz="1379" u="none" cap="none" strike="noStrike">
                <a:solidFill>
                  <a:srgbClr val="002060"/>
                </a:solidFill>
              </a:rPr>
              <a:t>Comprehensive testing programs must validate integration effectiveness through coordinated exercises that simulate real-world scenarios and cross-domain dependencies.</a:t>
            </a:r>
            <a:endParaRPr i="0" sz="1379" u="none" cap="none" strike="noStrike"/>
          </a:p>
        </p:txBody>
      </p:sp>
      <p:sp>
        <p:nvSpPr>
          <p:cNvPr id="301" name="Google Shape;301;g39d3233353a_0_123"/>
          <p:cNvSpPr/>
          <p:nvPr/>
        </p:nvSpPr>
        <p:spPr>
          <a:xfrm>
            <a:off x="293324" y="2623571"/>
            <a:ext cx="6292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b="1" i="0" lang="en-US" sz="1379" u="none" cap="none" strike="noStrike">
                <a:solidFill>
                  <a:srgbClr val="002060"/>
                </a:solidFill>
              </a:rPr>
              <a:t>Joint Simulations:</a:t>
            </a:r>
            <a:r>
              <a:rPr i="0" lang="en-US" sz="1379" u="none" cap="none" strike="noStrike">
                <a:solidFill>
                  <a:srgbClr val="002060"/>
                </a:solidFill>
              </a:rPr>
              <a:t> Conduct integrated exercises that involve all domains simultaneously, testing coordination mechanisms and communication protocols.</a:t>
            </a:r>
            <a:endParaRPr i="0" sz="1379" u="none" cap="none" strike="noStrike"/>
          </a:p>
        </p:txBody>
      </p:sp>
      <p:sp>
        <p:nvSpPr>
          <p:cNvPr id="302" name="Google Shape;302;g39d3233353a_0_123"/>
          <p:cNvSpPr/>
          <p:nvPr/>
        </p:nvSpPr>
        <p:spPr>
          <a:xfrm>
            <a:off x="293324" y="3526481"/>
            <a:ext cx="62925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b="1" i="0" lang="en-US" sz="1379" u="none" cap="none" strike="noStrike">
                <a:solidFill>
                  <a:srgbClr val="002060"/>
                </a:solidFill>
              </a:rPr>
              <a:t>Scenario Complexity:</a:t>
            </a:r>
            <a:r>
              <a:rPr i="0" lang="en-US" sz="1379" u="none" cap="none" strike="noStrike">
                <a:solidFill>
                  <a:srgbClr val="002060"/>
                </a:solidFill>
              </a:rPr>
              <a:t> Design test scenarios that specifically challenge cross-domain dependencies and require coordinated recovery actions.</a:t>
            </a:r>
            <a:endParaRPr i="0" sz="1379" u="none" cap="none" strike="noStrike"/>
          </a:p>
        </p:txBody>
      </p:sp>
      <p:sp>
        <p:nvSpPr>
          <p:cNvPr id="303" name="Google Shape;303;g39d3233353a_0_123"/>
          <p:cNvSpPr/>
          <p:nvPr/>
        </p:nvSpPr>
        <p:spPr>
          <a:xfrm>
            <a:off x="293324" y="4148867"/>
            <a:ext cx="62925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b="1" i="0" lang="en-US" sz="1379" u="none" cap="none" strike="noStrike">
                <a:solidFill>
                  <a:srgbClr val="002060"/>
                </a:solidFill>
              </a:rPr>
              <a:t>Synchronization Validation:</a:t>
            </a:r>
            <a:r>
              <a:rPr i="0" lang="en-US" sz="1379" u="none" cap="none" strike="noStrike">
                <a:solidFill>
                  <a:srgbClr val="002060"/>
                </a:solidFill>
              </a:rPr>
              <a:t> Verify that recovery actions across domains support rather than conflict with each other during execution.</a:t>
            </a:r>
            <a:endParaRPr i="0" sz="1379" u="none" cap="none" strike="noStrike"/>
          </a:p>
        </p:txBody>
      </p:sp>
      <p:sp>
        <p:nvSpPr>
          <p:cNvPr id="304" name="Google Shape;304;g39d3233353a_0_123"/>
          <p:cNvSpPr/>
          <p:nvPr/>
        </p:nvSpPr>
        <p:spPr>
          <a:xfrm>
            <a:off x="293324" y="4771252"/>
            <a:ext cx="6292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b="1" i="0" lang="en-US" sz="1379" u="none" cap="none" strike="noStrike">
                <a:solidFill>
                  <a:srgbClr val="002060"/>
                </a:solidFill>
              </a:rPr>
              <a:t>Performance Measurement:</a:t>
            </a:r>
            <a:r>
              <a:rPr i="0" lang="en-US" sz="1379" u="none" cap="none" strike="noStrike">
                <a:solidFill>
                  <a:srgbClr val="002060"/>
                </a:solidFill>
              </a:rPr>
              <a:t> Document integration effectiveness metrics and identify gaps requiring plan refinement or additional coordination.</a:t>
            </a:r>
            <a:endParaRPr i="0" sz="1379" u="none" cap="none" strike="noStrike"/>
          </a:p>
        </p:txBody>
      </p:sp>
      <p:sp>
        <p:nvSpPr>
          <p:cNvPr id="305" name="Google Shape;305;g39d3233353a_0_123"/>
          <p:cNvSpPr/>
          <p:nvPr/>
        </p:nvSpPr>
        <p:spPr>
          <a:xfrm>
            <a:off x="293324" y="5674162"/>
            <a:ext cx="62925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b="1" i="0" lang="en-US" sz="1379" u="none" cap="none" strike="noStrike">
                <a:solidFill>
                  <a:srgbClr val="002060"/>
                </a:solidFill>
              </a:rPr>
              <a:t>Continuous Improvement:</a:t>
            </a:r>
            <a:r>
              <a:rPr i="0" lang="en-US" sz="1379" u="none" cap="none" strike="noStrike">
                <a:solidFill>
                  <a:srgbClr val="002060"/>
                </a:solidFill>
              </a:rPr>
              <a:t> Use testing results to enhance integration mechanisms and strengthen cross-domain coordination capabilities.</a:t>
            </a:r>
            <a:endParaRPr i="0" sz="1379" u="none" cap="none" strike="noStrike"/>
          </a:p>
        </p:txBody>
      </p:sp>
      <p:pic>
        <p:nvPicPr>
          <p:cNvPr descr="preencoded.png" id="306" name="Google Shape;306;g39d3233353a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8250" y="1449023"/>
            <a:ext cx="4351325" cy="43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d3233353a_0_13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13" name="Google Shape;313;g39d3233353a_0_13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14" name="Google Shape;314;g39d3233353a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650" y="1048875"/>
            <a:ext cx="3779649" cy="37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39d3233353a_0_137"/>
          <p:cNvSpPr/>
          <p:nvPr/>
        </p:nvSpPr>
        <p:spPr>
          <a:xfrm>
            <a:off x="4807401" y="211251"/>
            <a:ext cx="59175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689"/>
              <a:buFont typeface="Nunito Sans"/>
              <a:buNone/>
            </a:pPr>
            <a:r>
              <a:rPr i="0" lang="en-US" sz="3689" u="none" cap="none" strike="noStrike">
                <a:solidFill>
                  <a:srgbClr val="D1282E"/>
                </a:solidFill>
              </a:rPr>
              <a:t>Unified Plan Documentation</a:t>
            </a:r>
            <a:endParaRPr i="0" sz="3689" u="none" cap="none" strike="noStrike"/>
          </a:p>
        </p:txBody>
      </p:sp>
      <p:sp>
        <p:nvSpPr>
          <p:cNvPr id="316" name="Google Shape;316;g39d3233353a_0_137"/>
          <p:cNvSpPr/>
          <p:nvPr/>
        </p:nvSpPr>
        <p:spPr>
          <a:xfrm>
            <a:off x="4807401" y="985378"/>
            <a:ext cx="70245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57"/>
              <a:buFont typeface="Inter"/>
              <a:buNone/>
            </a:pPr>
            <a:r>
              <a:rPr i="0" lang="en-US" sz="1457" u="none" cap="none" strike="noStrike">
                <a:solidFill>
                  <a:srgbClr val="002060"/>
                </a:solidFill>
              </a:rPr>
              <a:t>Integrated resilience strategies require comprehensive documentation management that ensures consistency, accessibility, and maintainability across all organizational domains.</a:t>
            </a:r>
            <a:endParaRPr i="0" sz="1457" u="none" cap="none" strike="noStrike"/>
          </a:p>
        </p:txBody>
      </p:sp>
      <p:sp>
        <p:nvSpPr>
          <p:cNvPr id="317" name="Google Shape;317;g39d3233353a_0_137"/>
          <p:cNvSpPr/>
          <p:nvPr/>
        </p:nvSpPr>
        <p:spPr>
          <a:xfrm>
            <a:off x="4807401" y="2055146"/>
            <a:ext cx="7024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57"/>
              <a:buFont typeface="Inter"/>
              <a:buNone/>
            </a:pPr>
            <a:r>
              <a:rPr b="1" i="0" lang="en-US" sz="1457" u="none" cap="none" strike="noStrike">
                <a:solidFill>
                  <a:srgbClr val="002060"/>
                </a:solidFill>
              </a:rPr>
              <a:t>Central Repository:</a:t>
            </a:r>
            <a:r>
              <a:rPr i="0" lang="en-US" sz="1457" u="none" cap="none" strike="noStrike">
                <a:solidFill>
                  <a:srgbClr val="002060"/>
                </a:solidFill>
              </a:rPr>
              <a:t> Consolidate all domain-specific plans into accessible, searchable central documentation system with appropriate access controls.</a:t>
            </a:r>
            <a:endParaRPr i="0" sz="1457" u="none" cap="none" strike="noStrike"/>
          </a:p>
        </p:txBody>
      </p:sp>
      <p:sp>
        <p:nvSpPr>
          <p:cNvPr id="318" name="Google Shape;318;g39d3233353a_0_137"/>
          <p:cNvSpPr/>
          <p:nvPr/>
        </p:nvSpPr>
        <p:spPr>
          <a:xfrm>
            <a:off x="4807401" y="2721364"/>
            <a:ext cx="70245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57"/>
              <a:buFont typeface="Inter"/>
              <a:buNone/>
            </a:pPr>
            <a:r>
              <a:rPr b="1" i="0" lang="en-US" sz="1457" u="none" cap="none" strike="noStrike">
                <a:solidFill>
                  <a:srgbClr val="002060"/>
                </a:solidFill>
              </a:rPr>
              <a:t>Version Control:</a:t>
            </a:r>
            <a:r>
              <a:rPr i="0" lang="en-US" sz="1457" u="none" cap="none" strike="noStrike">
                <a:solidFill>
                  <a:srgbClr val="002060"/>
                </a:solidFill>
              </a:rPr>
              <a:t> Implement rigorous change management processes that maintain synchronization across related plans and prevent conflicting information.</a:t>
            </a:r>
            <a:endParaRPr i="0" sz="1457" u="none" cap="none" strike="noStrike"/>
          </a:p>
        </p:txBody>
      </p:sp>
      <p:sp>
        <p:nvSpPr>
          <p:cNvPr id="319" name="Google Shape;319;g39d3233353a_0_137"/>
          <p:cNvSpPr/>
          <p:nvPr/>
        </p:nvSpPr>
        <p:spPr>
          <a:xfrm>
            <a:off x="4807401" y="3687885"/>
            <a:ext cx="70245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57"/>
              <a:buFont typeface="Inter"/>
              <a:buNone/>
            </a:pPr>
            <a:r>
              <a:rPr b="1" i="0" lang="en-US" sz="1457" u="none" cap="none" strike="noStrike">
                <a:solidFill>
                  <a:srgbClr val="002060"/>
                </a:solidFill>
              </a:rPr>
              <a:t>Standardized Format:</a:t>
            </a:r>
            <a:r>
              <a:rPr i="0" lang="en-US" sz="1457" u="none" cap="none" strike="noStrike">
                <a:solidFill>
                  <a:srgbClr val="002060"/>
                </a:solidFill>
              </a:rPr>
              <a:t> Use consistent documentation templates, terminology, and organizational structures that facilitate cross-domain understanding and execution.</a:t>
            </a:r>
            <a:endParaRPr i="0" sz="1457" u="none" cap="none" strike="noStrike"/>
          </a:p>
        </p:txBody>
      </p:sp>
      <p:sp>
        <p:nvSpPr>
          <p:cNvPr id="320" name="Google Shape;320;g39d3233353a_0_137"/>
          <p:cNvSpPr/>
          <p:nvPr/>
        </p:nvSpPr>
        <p:spPr>
          <a:xfrm>
            <a:off x="4807401" y="4654406"/>
            <a:ext cx="7024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57"/>
              <a:buFont typeface="Inter"/>
              <a:buNone/>
            </a:pPr>
            <a:r>
              <a:rPr b="1" i="0" lang="en-US" sz="1457" u="none" cap="none" strike="noStrike">
                <a:solidFill>
                  <a:srgbClr val="002060"/>
                </a:solidFill>
              </a:rPr>
              <a:t>Integration Maps:</a:t>
            </a:r>
            <a:r>
              <a:rPr i="0" lang="en-US" sz="1457" u="none" cap="none" strike="noStrike">
                <a:solidFill>
                  <a:srgbClr val="002060"/>
                </a:solidFill>
              </a:rPr>
              <a:t> Include clear documentation of interdependencies, coordination points, and shared resources across all domain plans.</a:t>
            </a:r>
            <a:endParaRPr i="0" sz="1457" u="none" cap="none" strike="noStrike"/>
          </a:p>
        </p:txBody>
      </p:sp>
      <p:sp>
        <p:nvSpPr>
          <p:cNvPr id="321" name="Google Shape;321;g39d3233353a_0_137"/>
          <p:cNvSpPr/>
          <p:nvPr/>
        </p:nvSpPr>
        <p:spPr>
          <a:xfrm>
            <a:off x="4807401" y="5320624"/>
            <a:ext cx="70245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57"/>
              <a:buFont typeface="Inter"/>
              <a:buNone/>
            </a:pPr>
            <a:r>
              <a:rPr b="1" i="0" lang="en-US" sz="1457" u="none" cap="none" strike="noStrike">
                <a:solidFill>
                  <a:srgbClr val="002060"/>
                </a:solidFill>
              </a:rPr>
              <a:t>Accessibility Design:</a:t>
            </a:r>
            <a:r>
              <a:rPr i="0" lang="en-US" sz="1457" u="none" cap="none" strike="noStrike">
                <a:solidFill>
                  <a:srgbClr val="002060"/>
                </a:solidFill>
              </a:rPr>
              <a:t> Ensure documentation supports rapid access during incidents while maintaining appropriate security and confidentiality requirements.</a:t>
            </a:r>
            <a:endParaRPr i="0" sz="1457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d3233353a_0_15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28" name="Google Shape;328;g39d3233353a_0_15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g39d3233353a_0_151"/>
          <p:cNvSpPr/>
          <p:nvPr/>
        </p:nvSpPr>
        <p:spPr>
          <a:xfrm>
            <a:off x="288476" y="424537"/>
            <a:ext cx="6586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483"/>
              <a:buFont typeface="Nunito Sans"/>
              <a:buNone/>
            </a:pPr>
            <a:r>
              <a:rPr i="0" lang="en-US" sz="3482" u="none" cap="none" strike="noStrike">
                <a:solidFill>
                  <a:srgbClr val="D1282E"/>
                </a:solidFill>
              </a:rPr>
              <a:t>Integration with Risk and Compliance</a:t>
            </a:r>
            <a:endParaRPr i="0" sz="3482" u="none" cap="none" strike="noStrike"/>
          </a:p>
        </p:txBody>
      </p:sp>
      <p:sp>
        <p:nvSpPr>
          <p:cNvPr id="330" name="Google Shape;330;g39d3233353a_0_151"/>
          <p:cNvSpPr/>
          <p:nvPr/>
        </p:nvSpPr>
        <p:spPr>
          <a:xfrm>
            <a:off x="288476" y="1722822"/>
            <a:ext cx="65868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3"/>
              <a:buFont typeface="Inter"/>
              <a:buNone/>
            </a:pPr>
            <a:r>
              <a:rPr i="0" lang="en-US" sz="1393" u="none" cap="none" strike="noStrike">
                <a:solidFill>
                  <a:srgbClr val="002060"/>
                </a:solidFill>
              </a:rPr>
              <a:t>Unified resilience planning must align with enterprise risk management frameworks and regulatory compliance requirements to ensure comprehensive organizational protection.</a:t>
            </a:r>
            <a:endParaRPr i="0" sz="1393" u="none" cap="none" strike="noStrike"/>
          </a:p>
        </p:txBody>
      </p:sp>
      <p:sp>
        <p:nvSpPr>
          <p:cNvPr id="331" name="Google Shape;331;g39d3233353a_0_151"/>
          <p:cNvSpPr/>
          <p:nvPr/>
        </p:nvSpPr>
        <p:spPr>
          <a:xfrm>
            <a:off x="288476" y="2743780"/>
            <a:ext cx="6586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3"/>
              <a:buFont typeface="Inter"/>
              <a:buNone/>
            </a:pPr>
            <a:r>
              <a:rPr b="1" i="0" lang="en-US" sz="1393" u="none" cap="none" strike="noStrike">
                <a:solidFill>
                  <a:srgbClr val="002060"/>
                </a:solidFill>
              </a:rPr>
              <a:t>Enterprise Risk Alignment:</a:t>
            </a:r>
            <a:r>
              <a:rPr i="0" lang="en-US" sz="1393" u="none" cap="none" strike="noStrike">
                <a:solidFill>
                  <a:srgbClr val="002060"/>
                </a:solidFill>
              </a:rPr>
              <a:t> Link integrated domain strategies with overall enterprise risk management processes and risk appetite statements.</a:t>
            </a:r>
            <a:endParaRPr i="0" sz="1393" u="none" cap="none" strike="noStrike"/>
          </a:p>
        </p:txBody>
      </p:sp>
      <p:sp>
        <p:nvSpPr>
          <p:cNvPr id="332" name="Google Shape;332;g39d3233353a_0_151"/>
          <p:cNvSpPr/>
          <p:nvPr/>
        </p:nvSpPr>
        <p:spPr>
          <a:xfrm>
            <a:off x="288476" y="3379598"/>
            <a:ext cx="6586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3"/>
              <a:buFont typeface="Inter"/>
              <a:buNone/>
            </a:pPr>
            <a:r>
              <a:rPr b="1" i="0" lang="en-US" sz="1393" u="none" cap="none" strike="noStrike">
                <a:solidFill>
                  <a:srgbClr val="002060"/>
                </a:solidFill>
              </a:rPr>
              <a:t>Regulatory Compliance:</a:t>
            </a:r>
            <a:r>
              <a:rPr i="0" lang="en-US" sz="1393" u="none" cap="none" strike="noStrike">
                <a:solidFill>
                  <a:srgbClr val="002060"/>
                </a:solidFill>
              </a:rPr>
              <a:t> Ensure unified plans meet ISO 22301 standards and align with DRI Professional Practices for certification readiness.</a:t>
            </a:r>
            <a:endParaRPr i="0" sz="1393" u="none" cap="none" strike="noStrike"/>
          </a:p>
        </p:txBody>
      </p:sp>
      <p:sp>
        <p:nvSpPr>
          <p:cNvPr id="333" name="Google Shape;333;g39d3233353a_0_151"/>
          <p:cNvSpPr/>
          <p:nvPr/>
        </p:nvSpPr>
        <p:spPr>
          <a:xfrm>
            <a:off x="288476" y="4015416"/>
            <a:ext cx="65868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3"/>
              <a:buFont typeface="Inter"/>
              <a:buNone/>
            </a:pPr>
            <a:r>
              <a:rPr b="1" i="0" lang="en-US" sz="1393" u="none" cap="none" strike="noStrike">
                <a:solidFill>
                  <a:srgbClr val="002060"/>
                </a:solidFill>
              </a:rPr>
              <a:t>Audit Readiness:</a:t>
            </a:r>
            <a:r>
              <a:rPr i="0" lang="en-US" sz="1393" u="none" cap="none" strike="noStrike">
                <a:solidFill>
                  <a:srgbClr val="002060"/>
                </a:solidFill>
              </a:rPr>
              <a:t> Structure integrated plans to support internal and external audit requirements with clear evidence of compliance and effectiveness.</a:t>
            </a:r>
            <a:endParaRPr i="0" sz="1393" u="none" cap="none" strike="noStrike"/>
          </a:p>
        </p:txBody>
      </p:sp>
      <p:sp>
        <p:nvSpPr>
          <p:cNvPr id="334" name="Google Shape;334;g39d3233353a_0_151"/>
          <p:cNvSpPr/>
          <p:nvPr/>
        </p:nvSpPr>
        <p:spPr>
          <a:xfrm>
            <a:off x="288476" y="4937850"/>
            <a:ext cx="6586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3"/>
              <a:buFont typeface="Inter"/>
              <a:buNone/>
            </a:pPr>
            <a:r>
              <a:rPr b="1" i="0" lang="en-US" sz="1393" u="none" cap="none" strike="noStrike">
                <a:solidFill>
                  <a:srgbClr val="002060"/>
                </a:solidFill>
              </a:rPr>
              <a:t>Risk Assessment Integration:</a:t>
            </a:r>
            <a:r>
              <a:rPr i="0" lang="en-US" sz="1393" u="none" cap="none" strike="noStrike">
                <a:solidFill>
                  <a:srgbClr val="002060"/>
                </a:solidFill>
              </a:rPr>
              <a:t> Incorporate cross-domain risk scenarios into regular risk assessment cycles and business impact analysis updates.</a:t>
            </a:r>
            <a:endParaRPr i="0" sz="1393" u="none" cap="none" strike="noStrike"/>
          </a:p>
        </p:txBody>
      </p:sp>
      <p:sp>
        <p:nvSpPr>
          <p:cNvPr id="335" name="Google Shape;335;g39d3233353a_0_151"/>
          <p:cNvSpPr/>
          <p:nvPr/>
        </p:nvSpPr>
        <p:spPr>
          <a:xfrm>
            <a:off x="288476" y="5573668"/>
            <a:ext cx="65868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3"/>
              <a:buFont typeface="Inter"/>
              <a:buNone/>
            </a:pPr>
            <a:r>
              <a:rPr b="1" i="0" lang="en-US" sz="1393" u="none" cap="none" strike="noStrike">
                <a:solidFill>
                  <a:srgbClr val="002060"/>
                </a:solidFill>
              </a:rPr>
              <a:t>Compliance Monitoring:</a:t>
            </a:r>
            <a:r>
              <a:rPr i="0" lang="en-US" sz="1393" u="none" cap="none" strike="noStrike">
                <a:solidFill>
                  <a:srgbClr val="002060"/>
                </a:solidFill>
              </a:rPr>
              <a:t> Establish ongoing compliance verification processes that validate integration effectiveness and regulatory alignment.</a:t>
            </a:r>
            <a:endParaRPr i="0" sz="1393" u="none" cap="none" strike="noStrike"/>
          </a:p>
        </p:txBody>
      </p:sp>
      <p:pic>
        <p:nvPicPr>
          <p:cNvPr descr="preencoded.png" id="336" name="Google Shape;336;g39d3233353a_0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725" y="1188249"/>
            <a:ext cx="4322599" cy="432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d3233353a_0_16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43" name="Google Shape;343;g39d3233353a_0_16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44" name="Google Shape;344;g39d3233353a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48" y="885651"/>
            <a:ext cx="4052402" cy="40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39d3233353a_0_165"/>
          <p:cNvSpPr/>
          <p:nvPr/>
        </p:nvSpPr>
        <p:spPr>
          <a:xfrm>
            <a:off x="4945867" y="610474"/>
            <a:ext cx="6491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433"/>
              <a:buFont typeface="Nunito Sans"/>
              <a:buNone/>
            </a:pPr>
            <a:r>
              <a:rPr i="0" lang="en-US" sz="3432" u="none" cap="none" strike="noStrike">
                <a:solidFill>
                  <a:srgbClr val="D1282E"/>
                </a:solidFill>
              </a:rPr>
              <a:t>Role of Technology in Integration</a:t>
            </a:r>
            <a:endParaRPr i="0" sz="3432" u="none" cap="none" strike="noStrike"/>
          </a:p>
        </p:txBody>
      </p:sp>
      <p:sp>
        <p:nvSpPr>
          <p:cNvPr id="346" name="Google Shape;346;g39d3233353a_0_165"/>
          <p:cNvSpPr/>
          <p:nvPr/>
        </p:nvSpPr>
        <p:spPr>
          <a:xfrm>
            <a:off x="4945867" y="1335000"/>
            <a:ext cx="69177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2"/>
              <a:buFont typeface="Inter"/>
              <a:buNone/>
            </a:pPr>
            <a:r>
              <a:rPr i="0" lang="en-US" sz="1382" u="none" cap="none" strike="noStrike">
                <a:solidFill>
                  <a:srgbClr val="002060"/>
                </a:solidFill>
              </a:rPr>
              <a:t>Technology platforms and automation capabilities play crucial roles in enabling, coordinating, and scaling integrated resilience strategies across organizational domains.</a:t>
            </a:r>
            <a:endParaRPr i="0" sz="1382" u="none" cap="none" strike="noStrike"/>
          </a:p>
        </p:txBody>
      </p:sp>
      <p:sp>
        <p:nvSpPr>
          <p:cNvPr id="347" name="Google Shape;347;g39d3233353a_0_165"/>
          <p:cNvSpPr/>
          <p:nvPr/>
        </p:nvSpPr>
        <p:spPr>
          <a:xfrm>
            <a:off x="4945867" y="2336386"/>
            <a:ext cx="69177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2"/>
              <a:buFont typeface="Inter"/>
              <a:buNone/>
            </a:pPr>
            <a:r>
              <a:rPr b="1" i="0" lang="en-US" sz="1382" u="none" cap="none" strike="noStrike">
                <a:solidFill>
                  <a:srgbClr val="002060"/>
                </a:solidFill>
              </a:rPr>
              <a:t>Automation Benefits:</a:t>
            </a:r>
            <a:r>
              <a:rPr i="0" lang="en-US" sz="1382" u="none" cap="none" strike="noStrike">
                <a:solidFill>
                  <a:srgbClr val="002060"/>
                </a:solidFill>
              </a:rPr>
              <a:t> Implement automated coordination tools that improve response timing, reduce human error, and ensure consistent execution of integrated procedures.</a:t>
            </a:r>
            <a:endParaRPr i="0" sz="1382" u="none" cap="none" strike="noStrike"/>
          </a:p>
        </p:txBody>
      </p:sp>
      <p:sp>
        <p:nvSpPr>
          <p:cNvPr id="348" name="Google Shape;348;g39d3233353a_0_165"/>
          <p:cNvSpPr/>
          <p:nvPr/>
        </p:nvSpPr>
        <p:spPr>
          <a:xfrm>
            <a:off x="4945867" y="3241168"/>
            <a:ext cx="6917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2"/>
              <a:buFont typeface="Inter"/>
              <a:buNone/>
            </a:pPr>
            <a:r>
              <a:rPr b="1" i="0" lang="en-US" sz="1382" u="none" cap="none" strike="noStrike">
                <a:solidFill>
                  <a:srgbClr val="002060"/>
                </a:solidFill>
              </a:rPr>
              <a:t>Centralized Platforms:</a:t>
            </a:r>
            <a:r>
              <a:rPr i="0" lang="en-US" sz="1382" u="none" cap="none" strike="noStrike">
                <a:solidFill>
                  <a:srgbClr val="002060"/>
                </a:solidFill>
              </a:rPr>
              <a:t> Deploy integrated platforms that centralize resilience data, metrics, and coordination capabilities across all domains.</a:t>
            </a:r>
            <a:endParaRPr i="0" sz="1382" u="none" cap="none" strike="noStrike"/>
          </a:p>
        </p:txBody>
      </p:sp>
      <p:sp>
        <p:nvSpPr>
          <p:cNvPr id="349" name="Google Shape;349;g39d3233353a_0_165"/>
          <p:cNvSpPr/>
          <p:nvPr/>
        </p:nvSpPr>
        <p:spPr>
          <a:xfrm>
            <a:off x="4945867" y="3864845"/>
            <a:ext cx="6917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2"/>
              <a:buFont typeface="Inter"/>
              <a:buNone/>
            </a:pPr>
            <a:r>
              <a:rPr b="1" i="0" lang="en-US" sz="1382" u="none" cap="none" strike="noStrike">
                <a:solidFill>
                  <a:srgbClr val="002060"/>
                </a:solidFill>
              </a:rPr>
              <a:t>Real-time Coordination:</a:t>
            </a:r>
            <a:r>
              <a:rPr i="0" lang="en-US" sz="1382" u="none" cap="none" strike="noStrike">
                <a:solidFill>
                  <a:srgbClr val="002060"/>
                </a:solidFill>
              </a:rPr>
              <a:t> Use technology to enable real-time status sharing, resource tracking, and decision support during incident response operations.</a:t>
            </a:r>
            <a:endParaRPr i="0" sz="1382" u="none" cap="none" strike="noStrike"/>
          </a:p>
        </p:txBody>
      </p:sp>
      <p:sp>
        <p:nvSpPr>
          <p:cNvPr id="350" name="Google Shape;350;g39d3233353a_0_165"/>
          <p:cNvSpPr/>
          <p:nvPr/>
        </p:nvSpPr>
        <p:spPr>
          <a:xfrm>
            <a:off x="4945867" y="4488521"/>
            <a:ext cx="6917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2"/>
              <a:buFont typeface="Inter"/>
              <a:buNone/>
            </a:pPr>
            <a:r>
              <a:rPr b="1" i="0" lang="en-US" sz="1382" u="none" cap="none" strike="noStrike">
                <a:solidFill>
                  <a:srgbClr val="002060"/>
                </a:solidFill>
              </a:rPr>
              <a:t>Scalability Support:</a:t>
            </a:r>
            <a:r>
              <a:rPr i="0" lang="en-US" sz="1382" u="none" cap="none" strike="noStrike">
                <a:solidFill>
                  <a:srgbClr val="002060"/>
                </a:solidFill>
              </a:rPr>
              <a:t> Leverage technology solutions that support organization growth and increasing complexity of integrated resilience requirements.</a:t>
            </a:r>
            <a:endParaRPr i="0" sz="1382" u="none" cap="none" strike="noStrike"/>
          </a:p>
        </p:txBody>
      </p:sp>
      <p:sp>
        <p:nvSpPr>
          <p:cNvPr id="351" name="Google Shape;351;g39d3233353a_0_165"/>
          <p:cNvSpPr/>
          <p:nvPr/>
        </p:nvSpPr>
        <p:spPr>
          <a:xfrm>
            <a:off x="4945867" y="5112198"/>
            <a:ext cx="69177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2"/>
              <a:buFont typeface="Inter"/>
              <a:buNone/>
            </a:pPr>
            <a:r>
              <a:rPr b="1" i="0" lang="en-US" sz="1382" u="none" cap="none" strike="noStrike">
                <a:solidFill>
                  <a:srgbClr val="002060"/>
                </a:solidFill>
              </a:rPr>
              <a:t>Data Integration:</a:t>
            </a:r>
            <a:r>
              <a:rPr i="0" lang="en-US" sz="1382" u="none" cap="none" strike="noStrike">
                <a:solidFill>
                  <a:srgbClr val="002060"/>
                </a:solidFill>
              </a:rPr>
              <a:t> Establish data sharing and analysis capabilities that provide comprehensive visibility into cross-domain resilience performance.</a:t>
            </a:r>
            <a:endParaRPr i="0" sz="1382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9d3233353a_0_17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58" name="Google Shape;358;g39d3233353a_0_17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g39d3233353a_0_179"/>
          <p:cNvSpPr/>
          <p:nvPr/>
        </p:nvSpPr>
        <p:spPr>
          <a:xfrm>
            <a:off x="420300" y="439375"/>
            <a:ext cx="68610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392"/>
              <a:buFont typeface="Nunito Sans"/>
              <a:buNone/>
            </a:pPr>
            <a:r>
              <a:rPr i="0" lang="en-US" sz="3391" u="none" cap="none" strike="noStrike">
                <a:solidFill>
                  <a:srgbClr val="D1282E"/>
                </a:solidFill>
              </a:rPr>
              <a:t>Overcoming Integration Challenges</a:t>
            </a:r>
            <a:endParaRPr i="0" sz="3391" u="none" cap="none" strike="noStrike"/>
          </a:p>
        </p:txBody>
      </p:sp>
      <p:sp>
        <p:nvSpPr>
          <p:cNvPr id="360" name="Google Shape;360;g39d3233353a_0_179"/>
          <p:cNvSpPr/>
          <p:nvPr/>
        </p:nvSpPr>
        <p:spPr>
          <a:xfrm>
            <a:off x="420300" y="1326614"/>
            <a:ext cx="113514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1"/>
              <a:buFont typeface="Inter"/>
              <a:buNone/>
            </a:pPr>
            <a:r>
              <a:rPr i="0" lang="en-US" sz="1331" u="none" cap="none" strike="noStrike">
                <a:solidFill>
                  <a:srgbClr val="002060"/>
                </a:solidFill>
              </a:rPr>
              <a:t>Organizations commonly encounter predictable obstacles when implementing integrated resilience strategies, requiring proactive mitigation approaches and stakeholder management.</a:t>
            </a:r>
            <a:endParaRPr i="0" sz="1331" u="none" cap="none" strike="noStrike"/>
          </a:p>
        </p:txBody>
      </p:sp>
      <p:sp>
        <p:nvSpPr>
          <p:cNvPr id="361" name="Google Shape;361;g39d3233353a_0_179"/>
          <p:cNvSpPr/>
          <p:nvPr/>
        </p:nvSpPr>
        <p:spPr>
          <a:xfrm>
            <a:off x="420300" y="2140036"/>
            <a:ext cx="31815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674"/>
              <a:buFont typeface="Nunito Sans"/>
              <a:buNone/>
            </a:pPr>
            <a:r>
              <a:rPr i="0" lang="en-US" sz="1674" u="none" cap="none" strike="noStrike">
                <a:solidFill>
                  <a:srgbClr val="D1282E"/>
                </a:solidFill>
              </a:rPr>
              <a:t>Common Integration Challenges:</a:t>
            </a:r>
            <a:endParaRPr i="0" sz="1674" u="none" cap="none" strike="noStrike"/>
          </a:p>
        </p:txBody>
      </p:sp>
      <p:sp>
        <p:nvSpPr>
          <p:cNvPr id="362" name="Google Shape;362;g39d3233353a_0_179"/>
          <p:cNvSpPr/>
          <p:nvPr/>
        </p:nvSpPr>
        <p:spPr>
          <a:xfrm>
            <a:off x="420300" y="2670252"/>
            <a:ext cx="113514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1"/>
              <a:buFont typeface="Inter"/>
              <a:buNone/>
            </a:pPr>
            <a:r>
              <a:rPr b="1" i="0" lang="en-US" sz="1331" u="none" cap="none" strike="noStrike">
                <a:solidFill>
                  <a:srgbClr val="002060"/>
                </a:solidFill>
              </a:rPr>
              <a:t>Conflicting Priorities:</a:t>
            </a:r>
            <a:r>
              <a:rPr i="0" lang="en-US" sz="1331" u="none" cap="none" strike="noStrike">
                <a:solidFill>
                  <a:srgbClr val="002060"/>
                </a:solidFill>
              </a:rPr>
              <a:t> Different domains may have competing resource needs and conflicting recovery objectives requiring executive resolution.</a:t>
            </a:r>
            <a:endParaRPr i="0" sz="1331" u="none" cap="none" strike="noStrike"/>
          </a:p>
        </p:txBody>
      </p:sp>
      <p:sp>
        <p:nvSpPr>
          <p:cNvPr id="363" name="Google Shape;363;g39d3233353a_0_179"/>
          <p:cNvSpPr/>
          <p:nvPr/>
        </p:nvSpPr>
        <p:spPr>
          <a:xfrm>
            <a:off x="420300" y="3284510"/>
            <a:ext cx="1135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1"/>
              <a:buFont typeface="Inter"/>
              <a:buNone/>
            </a:pPr>
            <a:r>
              <a:rPr b="1" i="0" lang="en-US" sz="1331" u="none" cap="none" strike="noStrike">
                <a:solidFill>
                  <a:srgbClr val="002060"/>
                </a:solidFill>
              </a:rPr>
              <a:t>Limited Leadership Buy-in:</a:t>
            </a:r>
            <a:r>
              <a:rPr i="0" lang="en-US" sz="1331" u="none" cap="none" strike="noStrike">
                <a:solidFill>
                  <a:srgbClr val="002060"/>
                </a:solidFill>
              </a:rPr>
              <a:t> Insufficient executive sponsorship can undermine integration efforts and perpetuate siloed approaches.</a:t>
            </a:r>
            <a:endParaRPr i="0" sz="1331" u="none" cap="none" strike="noStrike"/>
          </a:p>
        </p:txBody>
      </p:sp>
      <p:sp>
        <p:nvSpPr>
          <p:cNvPr id="364" name="Google Shape;364;g39d3233353a_0_179"/>
          <p:cNvSpPr/>
          <p:nvPr/>
        </p:nvSpPr>
        <p:spPr>
          <a:xfrm>
            <a:off x="420300" y="3621902"/>
            <a:ext cx="1135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1"/>
              <a:buFont typeface="Inter"/>
              <a:buNone/>
            </a:pPr>
            <a:r>
              <a:rPr b="1" i="0" lang="en-US" sz="1331" u="none" cap="none" strike="noStrike">
                <a:solidFill>
                  <a:srgbClr val="002060"/>
                </a:solidFill>
              </a:rPr>
              <a:t>Tool Fragmentation:</a:t>
            </a:r>
            <a:r>
              <a:rPr i="0" lang="en-US" sz="1331" u="none" cap="none" strike="noStrike">
                <a:solidFill>
                  <a:srgbClr val="002060"/>
                </a:solidFill>
              </a:rPr>
              <a:t> Multiple, incompatible tools and processes across domains create coordination difficulties and information gaps.</a:t>
            </a:r>
            <a:endParaRPr i="0" sz="1331" u="none" cap="none" strike="noStrike"/>
          </a:p>
        </p:txBody>
      </p:sp>
      <p:sp>
        <p:nvSpPr>
          <p:cNvPr id="365" name="Google Shape;365;g39d3233353a_0_179"/>
          <p:cNvSpPr/>
          <p:nvPr/>
        </p:nvSpPr>
        <p:spPr>
          <a:xfrm>
            <a:off x="420300" y="3959294"/>
            <a:ext cx="1135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1"/>
              <a:buFont typeface="Inter"/>
              <a:buNone/>
            </a:pPr>
            <a:r>
              <a:rPr b="1" i="0" lang="en-US" sz="1331" u="none" cap="none" strike="noStrike">
                <a:solidFill>
                  <a:srgbClr val="002060"/>
                </a:solidFill>
              </a:rPr>
              <a:t>Cultural Resistance:</a:t>
            </a:r>
            <a:r>
              <a:rPr i="0" lang="en-US" sz="1331" u="none" cap="none" strike="noStrike">
                <a:solidFill>
                  <a:srgbClr val="002060"/>
                </a:solidFill>
              </a:rPr>
              <a:t> Existing departmental cultures may resist cross-domain collaboration and shared accountability structures.</a:t>
            </a:r>
            <a:endParaRPr i="0" sz="1331" u="none" cap="none" strike="noStrike"/>
          </a:p>
        </p:txBody>
      </p:sp>
      <p:sp>
        <p:nvSpPr>
          <p:cNvPr id="366" name="Google Shape;366;g39d3233353a_0_179"/>
          <p:cNvSpPr/>
          <p:nvPr/>
        </p:nvSpPr>
        <p:spPr>
          <a:xfrm>
            <a:off x="420300" y="4495850"/>
            <a:ext cx="21642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674"/>
              <a:buFont typeface="Nunito Sans"/>
              <a:buNone/>
            </a:pPr>
            <a:r>
              <a:rPr i="0" lang="en-US" sz="1674" u="none" cap="none" strike="noStrike">
                <a:solidFill>
                  <a:srgbClr val="D1282E"/>
                </a:solidFill>
              </a:rPr>
              <a:t>Mitigation Strategies:</a:t>
            </a:r>
            <a:endParaRPr i="0" sz="1674" u="none" cap="none" strike="noStrike"/>
          </a:p>
        </p:txBody>
      </p:sp>
      <p:sp>
        <p:nvSpPr>
          <p:cNvPr id="367" name="Google Shape;367;g39d3233353a_0_179"/>
          <p:cNvSpPr/>
          <p:nvPr/>
        </p:nvSpPr>
        <p:spPr>
          <a:xfrm>
            <a:off x="420300" y="5026066"/>
            <a:ext cx="1135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1"/>
              <a:buFont typeface="Inter"/>
              <a:buNone/>
            </a:pPr>
            <a:r>
              <a:rPr b="1" i="0" lang="en-US" sz="1331" u="none" cap="none" strike="noStrike">
                <a:solidFill>
                  <a:srgbClr val="002060"/>
                </a:solidFill>
              </a:rPr>
              <a:t>Executive Alignment:</a:t>
            </a:r>
            <a:r>
              <a:rPr i="0" lang="en-US" sz="1331" u="none" cap="none" strike="noStrike">
                <a:solidFill>
                  <a:srgbClr val="002060"/>
                </a:solidFill>
              </a:rPr>
              <a:t> Secure visible leadership commitment and establish shared key performance indicators across domain leads.</a:t>
            </a:r>
            <a:endParaRPr i="0" sz="1331" u="none" cap="none" strike="noStrike"/>
          </a:p>
        </p:txBody>
      </p:sp>
      <p:sp>
        <p:nvSpPr>
          <p:cNvPr id="368" name="Google Shape;368;g39d3233353a_0_179"/>
          <p:cNvSpPr/>
          <p:nvPr/>
        </p:nvSpPr>
        <p:spPr>
          <a:xfrm>
            <a:off x="420300" y="5363458"/>
            <a:ext cx="1135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31"/>
              <a:buFont typeface="Inter"/>
              <a:buNone/>
            </a:pPr>
            <a:r>
              <a:rPr b="1" i="0" lang="en-US" sz="1331" u="none" cap="none" strike="noStrike">
                <a:solidFill>
                  <a:srgbClr val="002060"/>
                </a:solidFill>
              </a:rPr>
              <a:t>Gradual Implementation:</a:t>
            </a:r>
            <a:r>
              <a:rPr i="0" lang="en-US" sz="1331" u="none" cap="none" strike="noStrike">
                <a:solidFill>
                  <a:srgbClr val="002060"/>
                </a:solidFill>
              </a:rPr>
              <a:t> Phase integration initiatives to build success momentum and demonstrate value before expanding scope.</a:t>
            </a:r>
            <a:endParaRPr i="0" sz="1331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9d3233353a_0_19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75" name="Google Shape;375;g39d3233353a_0_19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g39d3233353a_0_195"/>
          <p:cNvSpPr/>
          <p:nvPr/>
        </p:nvSpPr>
        <p:spPr>
          <a:xfrm>
            <a:off x="320225" y="495000"/>
            <a:ext cx="6920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888"/>
              <a:buFont typeface="Nunito Sans"/>
              <a:buNone/>
            </a:pPr>
            <a:r>
              <a:rPr i="0" lang="en-US" sz="3888" u="none" cap="none" strike="noStrike">
                <a:solidFill>
                  <a:srgbClr val="D1282E"/>
                </a:solidFill>
              </a:rPr>
              <a:t>Continuous Improvement Cycle</a:t>
            </a:r>
            <a:endParaRPr i="0" sz="3888" u="none" cap="none" strike="noStrike"/>
          </a:p>
        </p:txBody>
      </p:sp>
      <p:sp>
        <p:nvSpPr>
          <p:cNvPr id="377" name="Google Shape;377;g39d3233353a_0_195"/>
          <p:cNvSpPr/>
          <p:nvPr/>
        </p:nvSpPr>
        <p:spPr>
          <a:xfrm>
            <a:off x="320225" y="1510604"/>
            <a:ext cx="11395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9"/>
              <a:buFont typeface="Inter"/>
              <a:buNone/>
            </a:pPr>
            <a:r>
              <a:rPr i="0" lang="en-US" sz="1528" u="none" cap="none" strike="noStrike">
                <a:solidFill>
                  <a:srgbClr val="002060"/>
                </a:solidFill>
              </a:rPr>
              <a:t>Integrated resilience requires ongoing refinement and maturation through systematic improvement processes that strengthen coordination capabilities over time.</a:t>
            </a:r>
            <a:endParaRPr i="0" sz="1528" u="none" cap="none" strike="noStrike"/>
          </a:p>
        </p:txBody>
      </p:sp>
      <p:sp>
        <p:nvSpPr>
          <p:cNvPr id="378" name="Google Shape;378;g39d3233353a_0_195"/>
          <p:cNvSpPr/>
          <p:nvPr/>
        </p:nvSpPr>
        <p:spPr>
          <a:xfrm>
            <a:off x="320225" y="2367673"/>
            <a:ext cx="11395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9"/>
              <a:buFont typeface="Inter"/>
              <a:buNone/>
            </a:pPr>
            <a:r>
              <a:rPr b="1" i="0" lang="en-US" sz="1528" u="none" cap="none" strike="noStrike">
                <a:solidFill>
                  <a:srgbClr val="002060"/>
                </a:solidFill>
              </a:rPr>
              <a:t>Ongoing Process:</a:t>
            </a:r>
            <a:r>
              <a:rPr i="0" lang="en-US" sz="1528" u="none" cap="none" strike="noStrike">
                <a:solidFill>
                  <a:srgbClr val="002060"/>
                </a:solidFill>
              </a:rPr>
              <a:t> Integration is not a one-time implementation but requires continuous attention and refinement as organizations evolve and threats change.</a:t>
            </a:r>
            <a:endParaRPr i="0" sz="1528" u="none" cap="none" strike="noStrike"/>
          </a:p>
        </p:txBody>
      </p:sp>
      <p:sp>
        <p:nvSpPr>
          <p:cNvPr id="379" name="Google Shape;379;g39d3233353a_0_195"/>
          <p:cNvSpPr/>
          <p:nvPr/>
        </p:nvSpPr>
        <p:spPr>
          <a:xfrm>
            <a:off x="320225" y="3071096"/>
            <a:ext cx="11395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9"/>
              <a:buFont typeface="Inter"/>
              <a:buNone/>
            </a:pPr>
            <a:r>
              <a:rPr b="1" i="0" lang="en-US" sz="1528" u="none" cap="none" strike="noStrike">
                <a:solidFill>
                  <a:srgbClr val="002060"/>
                </a:solidFill>
              </a:rPr>
              <a:t>Lessons Learned Integration:</a:t>
            </a:r>
            <a:r>
              <a:rPr i="0" lang="en-US" sz="1528" u="none" cap="none" strike="noStrike">
                <a:solidFill>
                  <a:srgbClr val="002060"/>
                </a:solidFill>
              </a:rPr>
              <a:t> Systematically capture insights from incidents, tests, and operational experiences to enhance integration mechanisms.</a:t>
            </a:r>
            <a:endParaRPr i="0" sz="1528" u="none" cap="none" strike="noStrike"/>
          </a:p>
        </p:txBody>
      </p:sp>
      <p:sp>
        <p:nvSpPr>
          <p:cNvPr id="380" name="Google Shape;380;g39d3233353a_0_195"/>
          <p:cNvSpPr/>
          <p:nvPr/>
        </p:nvSpPr>
        <p:spPr>
          <a:xfrm>
            <a:off x="320225" y="3774519"/>
            <a:ext cx="11395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9"/>
              <a:buFont typeface="Inter"/>
              <a:buNone/>
            </a:pPr>
            <a:r>
              <a:rPr b="1" i="0" lang="en-US" sz="1528" u="none" cap="none" strike="noStrike">
                <a:solidFill>
                  <a:srgbClr val="002060"/>
                </a:solidFill>
              </a:rPr>
              <a:t>Maturity Assessment:</a:t>
            </a:r>
            <a:r>
              <a:rPr i="0" lang="en-US" sz="1528" u="none" cap="none" strike="noStrike">
                <a:solidFill>
                  <a:srgbClr val="002060"/>
                </a:solidFill>
              </a:rPr>
              <a:t> Regularly evaluate integration effectiveness using maturity models and benchmark against industry best practices.</a:t>
            </a:r>
            <a:endParaRPr i="0" sz="1528" u="none" cap="none" strike="noStrike"/>
          </a:p>
        </p:txBody>
      </p:sp>
      <p:sp>
        <p:nvSpPr>
          <p:cNvPr id="381" name="Google Shape;381;g39d3233353a_0_195"/>
          <p:cNvSpPr/>
          <p:nvPr/>
        </p:nvSpPr>
        <p:spPr>
          <a:xfrm>
            <a:off x="320225" y="4477942"/>
            <a:ext cx="11395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9"/>
              <a:buFont typeface="Inter"/>
              <a:buNone/>
            </a:pPr>
            <a:r>
              <a:rPr b="1" i="0" lang="en-US" sz="1528" u="none" cap="none" strike="noStrike">
                <a:solidFill>
                  <a:srgbClr val="002060"/>
                </a:solidFill>
              </a:rPr>
              <a:t>Iterative Enhancement:</a:t>
            </a:r>
            <a:r>
              <a:rPr i="0" lang="en-US" sz="1528" u="none" cap="none" strike="noStrike">
                <a:solidFill>
                  <a:srgbClr val="002060"/>
                </a:solidFill>
              </a:rPr>
              <a:t> Build organizational maturity through planned, iterative improvements that strengthen cross-domain coordination capabilities.</a:t>
            </a:r>
            <a:endParaRPr i="0" sz="1528" u="none" cap="none" strike="noStrike"/>
          </a:p>
        </p:txBody>
      </p:sp>
      <p:sp>
        <p:nvSpPr>
          <p:cNvPr id="382" name="Google Shape;382;g39d3233353a_0_195"/>
          <p:cNvSpPr/>
          <p:nvPr/>
        </p:nvSpPr>
        <p:spPr>
          <a:xfrm>
            <a:off x="320225" y="5181365"/>
            <a:ext cx="11395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9"/>
              <a:buFont typeface="Inter"/>
              <a:buNone/>
            </a:pPr>
            <a:r>
              <a:rPr b="1" i="0" lang="en-US" sz="1528" u="none" cap="none" strike="noStrike">
                <a:solidFill>
                  <a:srgbClr val="002060"/>
                </a:solidFill>
              </a:rPr>
              <a:t>Performance Evolution:</a:t>
            </a:r>
            <a:r>
              <a:rPr i="0" lang="en-US" sz="1528" u="none" cap="none" strike="noStrike">
                <a:solidFill>
                  <a:srgbClr val="002060"/>
                </a:solidFill>
              </a:rPr>
              <a:t> Maintain ongoing commitment to continuing education and industry activities supporting certification requirements.</a:t>
            </a:r>
            <a:endParaRPr i="0" sz="1528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9d3233353a_0_20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89" name="Google Shape;389;g39d3233353a_0_20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g39d3233353a_0_208"/>
          <p:cNvSpPr/>
          <p:nvPr/>
        </p:nvSpPr>
        <p:spPr>
          <a:xfrm>
            <a:off x="553049" y="482424"/>
            <a:ext cx="4487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57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770"/>
              <a:buFont typeface="Nunito Sans"/>
              <a:buNone/>
            </a:pPr>
            <a:r>
              <a:rPr i="0" lang="en-US" sz="2770" u="none" cap="none" strike="noStrike">
                <a:solidFill>
                  <a:srgbClr val="D1282E"/>
                </a:solidFill>
              </a:rPr>
              <a:t>Integration Metrics and KPIs</a:t>
            </a:r>
            <a:endParaRPr i="0" sz="2770" u="none" cap="none" strike="noStrike"/>
          </a:p>
        </p:txBody>
      </p:sp>
      <p:sp>
        <p:nvSpPr>
          <p:cNvPr id="391" name="Google Shape;391;g39d3233353a_0_208"/>
          <p:cNvSpPr/>
          <p:nvPr/>
        </p:nvSpPr>
        <p:spPr>
          <a:xfrm>
            <a:off x="553049" y="1070373"/>
            <a:ext cx="60489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91"/>
              <a:buFont typeface="Inter"/>
              <a:buNone/>
            </a:pPr>
            <a:r>
              <a:rPr i="0" lang="en-US" sz="1091" u="none" cap="none" strike="noStrike">
                <a:solidFill>
                  <a:srgbClr val="002060"/>
                </a:solidFill>
              </a:rPr>
              <a:t>Effective measurement of integration success requires specific key performance indicators that demonstrate coordination effectiveness and identify improvement opportunities.</a:t>
            </a:r>
            <a:endParaRPr i="0" sz="1091" u="none" cap="none" strike="noStrike"/>
          </a:p>
        </p:txBody>
      </p:sp>
      <p:sp>
        <p:nvSpPr>
          <p:cNvPr id="392" name="Google Shape;392;g39d3233353a_0_208"/>
          <p:cNvSpPr/>
          <p:nvPr/>
        </p:nvSpPr>
        <p:spPr>
          <a:xfrm>
            <a:off x="553049" y="1896779"/>
            <a:ext cx="23037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385"/>
              <a:buFont typeface="Nunito Sans"/>
              <a:buNone/>
            </a:pPr>
            <a:r>
              <a:rPr i="0" lang="en-US" sz="1385" u="none" cap="none" strike="noStrike">
                <a:solidFill>
                  <a:srgbClr val="D1282E"/>
                </a:solidFill>
              </a:rPr>
              <a:t>Essential Integration Metrics:</a:t>
            </a:r>
            <a:endParaRPr i="0" sz="1385" u="none" cap="none" strike="noStrike"/>
          </a:p>
        </p:txBody>
      </p:sp>
      <p:sp>
        <p:nvSpPr>
          <p:cNvPr id="393" name="Google Shape;393;g39d3233353a_0_208"/>
          <p:cNvSpPr/>
          <p:nvPr/>
        </p:nvSpPr>
        <p:spPr>
          <a:xfrm>
            <a:off x="553049" y="2261961"/>
            <a:ext cx="6048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91"/>
              <a:buFont typeface="Inter"/>
              <a:buNone/>
            </a:pPr>
            <a:r>
              <a:rPr b="1" i="0" lang="en-US" sz="1091" u="none" cap="none" strike="noStrike">
                <a:solidFill>
                  <a:srgbClr val="002060"/>
                </a:solidFill>
              </a:rPr>
              <a:t>Cross-Domain Test Success Rate:</a:t>
            </a:r>
            <a:r>
              <a:rPr i="0" lang="en-US" sz="1091" u="none" cap="none" strike="noStrike">
                <a:solidFill>
                  <a:srgbClr val="002060"/>
                </a:solidFill>
              </a:rPr>
              <a:t> Percentage of joint exercises that meet coordinated recovery objectives without significant coordination failures.</a:t>
            </a:r>
            <a:endParaRPr i="0" sz="1091" u="none" cap="none" strike="noStrike"/>
          </a:p>
        </p:txBody>
      </p:sp>
      <p:sp>
        <p:nvSpPr>
          <p:cNvPr id="394" name="Google Shape;394;g39d3233353a_0_208"/>
          <p:cNvSpPr/>
          <p:nvPr/>
        </p:nvSpPr>
        <p:spPr>
          <a:xfrm>
            <a:off x="553049" y="2767758"/>
            <a:ext cx="6048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91"/>
              <a:buFont typeface="Inter"/>
              <a:buNone/>
            </a:pPr>
            <a:r>
              <a:rPr b="1" i="0" lang="en-US" sz="1091" u="none" cap="none" strike="noStrike">
                <a:solidFill>
                  <a:srgbClr val="002060"/>
                </a:solidFill>
              </a:rPr>
              <a:t>RTO/RPO Alignment Percentage:</a:t>
            </a:r>
            <a:r>
              <a:rPr i="0" lang="en-US" sz="1091" u="none" cap="none" strike="noStrike">
                <a:solidFill>
                  <a:srgbClr val="002060"/>
                </a:solidFill>
              </a:rPr>
              <a:t> Degree of consistency between domain-specific recovery objectives and actual coordinated recovery performance.</a:t>
            </a:r>
            <a:endParaRPr i="0" sz="1091" u="none" cap="none" strike="noStrike"/>
          </a:p>
        </p:txBody>
      </p:sp>
      <p:sp>
        <p:nvSpPr>
          <p:cNvPr id="395" name="Google Shape;395;g39d3233353a_0_208"/>
          <p:cNvSpPr/>
          <p:nvPr/>
        </p:nvSpPr>
        <p:spPr>
          <a:xfrm>
            <a:off x="553049" y="3273557"/>
            <a:ext cx="6048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91"/>
              <a:buFont typeface="Inter"/>
              <a:buNone/>
            </a:pPr>
            <a:r>
              <a:rPr b="1" i="0" lang="en-US" sz="1091" u="none" cap="none" strike="noStrike">
                <a:solidFill>
                  <a:srgbClr val="002060"/>
                </a:solidFill>
              </a:rPr>
              <a:t>Governance Participation Rate:</a:t>
            </a:r>
            <a:r>
              <a:rPr i="0" lang="en-US" sz="1091" u="none" cap="none" strike="noStrike">
                <a:solidFill>
                  <a:srgbClr val="002060"/>
                </a:solidFill>
              </a:rPr>
              <a:t> Active engagement levels in integrated governance structures and cross-domain coordination activities.</a:t>
            </a:r>
            <a:endParaRPr i="0" sz="1091" u="none" cap="none" strike="noStrike"/>
          </a:p>
        </p:txBody>
      </p:sp>
      <p:sp>
        <p:nvSpPr>
          <p:cNvPr id="396" name="Google Shape;396;g39d3233353a_0_208"/>
          <p:cNvSpPr/>
          <p:nvPr/>
        </p:nvSpPr>
        <p:spPr>
          <a:xfrm>
            <a:off x="553049" y="3779354"/>
            <a:ext cx="6048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91"/>
              <a:buFont typeface="Inter"/>
              <a:buNone/>
            </a:pPr>
            <a:r>
              <a:rPr b="1" i="0" lang="en-US" sz="1091" u="none" cap="none" strike="noStrike">
                <a:solidFill>
                  <a:srgbClr val="002060"/>
                </a:solidFill>
              </a:rPr>
              <a:t>Communication Effectiveness:</a:t>
            </a:r>
            <a:r>
              <a:rPr i="0" lang="en-US" sz="1091" u="none" cap="none" strike="noStrike">
                <a:solidFill>
                  <a:srgbClr val="002060"/>
                </a:solidFill>
              </a:rPr>
              <a:t> Speed and accuracy of information flow during incidents and exercises across all domain boundaries.</a:t>
            </a:r>
            <a:endParaRPr i="0" sz="1091" u="none" cap="none" strike="noStrike"/>
          </a:p>
        </p:txBody>
      </p:sp>
      <p:sp>
        <p:nvSpPr>
          <p:cNvPr id="397" name="Google Shape;397;g39d3233353a_0_208"/>
          <p:cNvSpPr/>
          <p:nvPr/>
        </p:nvSpPr>
        <p:spPr>
          <a:xfrm>
            <a:off x="553049" y="4285152"/>
            <a:ext cx="60489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91"/>
              <a:buFont typeface="Inter"/>
              <a:buNone/>
            </a:pPr>
            <a:r>
              <a:rPr b="1" i="0" lang="en-US" sz="1091" u="none" cap="none" strike="noStrike">
                <a:solidFill>
                  <a:srgbClr val="002060"/>
                </a:solidFill>
              </a:rPr>
              <a:t>Resource Utilization Efficiency:</a:t>
            </a:r>
            <a:r>
              <a:rPr i="0" lang="en-US" sz="1091" u="none" cap="none" strike="noStrike">
                <a:solidFill>
                  <a:srgbClr val="002060"/>
                </a:solidFill>
              </a:rPr>
              <a:t> Optimization of shared resources and elimination of conflicting resource allocation during recovery operations.</a:t>
            </a:r>
            <a:endParaRPr i="0" sz="1091" u="none" cap="none" strike="noStrike"/>
          </a:p>
        </p:txBody>
      </p:sp>
      <p:sp>
        <p:nvSpPr>
          <p:cNvPr id="398" name="Google Shape;398;g39d3233353a_0_208"/>
          <p:cNvSpPr/>
          <p:nvPr/>
        </p:nvSpPr>
        <p:spPr>
          <a:xfrm>
            <a:off x="553049" y="4883595"/>
            <a:ext cx="17820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SzPts val="1385"/>
              <a:buFont typeface="Arial"/>
              <a:buNone/>
            </a:pPr>
            <a:r>
              <a:t/>
            </a:r>
            <a:endParaRPr i="0" sz="1385" u="none" cap="none" strike="noStrike"/>
          </a:p>
        </p:txBody>
      </p:sp>
      <p:pic>
        <p:nvPicPr>
          <p:cNvPr descr="preencoded.png" id="399" name="Google Shape;399;g39d3233353a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223" y="500213"/>
            <a:ext cx="4885982" cy="488598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9d3233353a_0_208"/>
          <p:cNvSpPr/>
          <p:nvPr/>
        </p:nvSpPr>
        <p:spPr>
          <a:xfrm>
            <a:off x="6956223" y="5546498"/>
            <a:ext cx="21966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4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385"/>
              <a:buFont typeface="Nunito Sans"/>
              <a:buNone/>
            </a:pPr>
            <a:r>
              <a:rPr b="0" i="0" lang="en-US" sz="1385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Performance Measurement:</a:t>
            </a:r>
            <a:endParaRPr b="0" i="0" sz="1385" u="none" cap="none" strike="noStrike"/>
          </a:p>
        </p:txBody>
      </p:sp>
      <p:sp>
        <p:nvSpPr>
          <p:cNvPr id="401" name="Google Shape;401;g39d3233353a_0_208"/>
          <p:cNvSpPr/>
          <p:nvPr/>
        </p:nvSpPr>
        <p:spPr>
          <a:xfrm>
            <a:off x="6956223" y="5911681"/>
            <a:ext cx="48861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7827" lvl="0" marL="287827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91"/>
              <a:buFont typeface="Inter"/>
              <a:buChar char="•"/>
            </a:pPr>
            <a:r>
              <a:rPr b="0" i="0" lang="en-US" sz="1091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Regular assessment cycles aligned with organizational planning and budget cycles</a:t>
            </a:r>
            <a:endParaRPr b="0" i="0" sz="1091" u="none" cap="none" strike="noStrike"/>
          </a:p>
        </p:txBody>
      </p:sp>
      <p:sp>
        <p:nvSpPr>
          <p:cNvPr id="402" name="Google Shape;402;g39d3233353a_0_208"/>
          <p:cNvSpPr/>
          <p:nvPr/>
        </p:nvSpPr>
        <p:spPr>
          <a:xfrm>
            <a:off x="6956223" y="6417478"/>
            <a:ext cx="48861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7827" lvl="0" marL="287827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91"/>
              <a:buFont typeface="Inter"/>
              <a:buChar char="•"/>
            </a:pPr>
            <a:r>
              <a:rPr b="0" i="0" lang="en-US" sz="1091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Trend analysis to identify integration maturity progression over time</a:t>
            </a:r>
            <a:endParaRPr b="0" i="0" sz="1091" u="none" cap="none" strike="no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d3233353a_0_22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09" name="Google Shape;409;g39d3233353a_0_22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g39d3233353a_0_227"/>
          <p:cNvSpPr/>
          <p:nvPr/>
        </p:nvSpPr>
        <p:spPr>
          <a:xfrm>
            <a:off x="360651" y="227776"/>
            <a:ext cx="7774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319"/>
              <a:buFont typeface="Nunito Sans"/>
              <a:buNone/>
            </a:pPr>
            <a:r>
              <a:rPr i="0" lang="en-US" sz="3318" u="none" cap="none" strike="noStrike">
                <a:solidFill>
                  <a:srgbClr val="D1282E"/>
                </a:solidFill>
              </a:rPr>
              <a:t>Case Study: Unified Resilience in Practice</a:t>
            </a:r>
            <a:endParaRPr i="0" sz="3318" u="none" cap="none" strike="noStrike"/>
          </a:p>
        </p:txBody>
      </p:sp>
      <p:sp>
        <p:nvSpPr>
          <p:cNvPr id="411" name="Google Shape;411;g39d3233353a_0_227"/>
          <p:cNvSpPr/>
          <p:nvPr/>
        </p:nvSpPr>
        <p:spPr>
          <a:xfrm>
            <a:off x="360651" y="1094247"/>
            <a:ext cx="11593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Font typeface="Inter"/>
              <a:buNone/>
            </a:pPr>
            <a:r>
              <a:rPr i="0" lang="en-US" sz="1309" u="none" cap="none" strike="noStrike">
                <a:solidFill>
                  <a:srgbClr val="002060"/>
                </a:solidFill>
              </a:rPr>
              <a:t>A mid-sized manufacturing enterprise successfully integrated IT, human resources, facilities, and vendor management into a unified resilience framework with measurable results.</a:t>
            </a:r>
            <a:endParaRPr i="0" sz="1309" u="none" cap="none" strike="noStrike"/>
          </a:p>
        </p:txBody>
      </p:sp>
      <p:sp>
        <p:nvSpPr>
          <p:cNvPr id="412" name="Google Shape;412;g39d3233353a_0_227"/>
          <p:cNvSpPr/>
          <p:nvPr/>
        </p:nvSpPr>
        <p:spPr>
          <a:xfrm>
            <a:off x="360651" y="1888764"/>
            <a:ext cx="26244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659"/>
              <a:buFont typeface="Nunito Sans"/>
              <a:buNone/>
            </a:pPr>
            <a:r>
              <a:rPr i="0" lang="en-US" sz="1659" u="none" cap="none" strike="noStrike">
                <a:solidFill>
                  <a:srgbClr val="D1282E"/>
                </a:solidFill>
              </a:rPr>
              <a:t>Integration Implementation:</a:t>
            </a:r>
            <a:endParaRPr i="0" sz="1659" u="none" cap="none" strike="noStrike"/>
          </a:p>
        </p:txBody>
      </p:sp>
      <p:sp>
        <p:nvSpPr>
          <p:cNvPr id="413" name="Google Shape;413;g39d3233353a_0_227"/>
          <p:cNvSpPr/>
          <p:nvPr/>
        </p:nvSpPr>
        <p:spPr>
          <a:xfrm>
            <a:off x="360651" y="2406589"/>
            <a:ext cx="1159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Font typeface="Inter"/>
              <a:buNone/>
            </a:pPr>
            <a:r>
              <a:rPr b="1" i="0" lang="en-US" sz="1309" u="none" cap="none" strike="noStrike">
                <a:solidFill>
                  <a:srgbClr val="002060"/>
                </a:solidFill>
              </a:rPr>
              <a:t>Baseline Challenge:</a:t>
            </a:r>
            <a:r>
              <a:rPr i="0" lang="en-US" sz="1309" u="none" cap="none" strike="noStrike">
                <a:solidFill>
                  <a:srgbClr val="002060"/>
                </a:solidFill>
              </a:rPr>
              <a:t> Separate domain plans resulted in 8-hour average recovery times due to coordination delays and resource conflicts.</a:t>
            </a:r>
            <a:endParaRPr i="0" sz="1309" u="none" cap="none" strike="noStrike"/>
          </a:p>
        </p:txBody>
      </p:sp>
      <p:sp>
        <p:nvSpPr>
          <p:cNvPr id="414" name="Google Shape;414;g39d3233353a_0_227"/>
          <p:cNvSpPr/>
          <p:nvPr/>
        </p:nvSpPr>
        <p:spPr>
          <a:xfrm>
            <a:off x="360651" y="2736208"/>
            <a:ext cx="11593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Font typeface="Inter"/>
              <a:buNone/>
            </a:pPr>
            <a:r>
              <a:rPr b="1" i="0" lang="en-US" sz="1309" u="none" cap="none" strike="noStrike">
                <a:solidFill>
                  <a:srgbClr val="002060"/>
                </a:solidFill>
              </a:rPr>
              <a:t>Integration Approach:</a:t>
            </a:r>
            <a:r>
              <a:rPr i="0" lang="en-US" sz="1309" u="none" cap="none" strike="noStrike">
                <a:solidFill>
                  <a:srgbClr val="002060"/>
                </a:solidFill>
              </a:rPr>
              <a:t> Established cross-functional resilience committee with representatives from IT, HR, facilities, and vendor management.</a:t>
            </a:r>
            <a:endParaRPr i="0" sz="1309" u="none" cap="none" strike="noStrike"/>
          </a:p>
        </p:txBody>
      </p:sp>
      <p:sp>
        <p:nvSpPr>
          <p:cNvPr id="415" name="Google Shape;415;g39d3233353a_0_227"/>
          <p:cNvSpPr/>
          <p:nvPr/>
        </p:nvSpPr>
        <p:spPr>
          <a:xfrm>
            <a:off x="360651" y="3336281"/>
            <a:ext cx="1159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Font typeface="Inter"/>
              <a:buNone/>
            </a:pPr>
            <a:r>
              <a:rPr b="1" i="0" lang="en-US" sz="1309" u="none" cap="none" strike="noStrike">
                <a:solidFill>
                  <a:srgbClr val="002060"/>
                </a:solidFill>
              </a:rPr>
              <a:t>Unified Testing:</a:t>
            </a:r>
            <a:r>
              <a:rPr i="0" lang="en-US" sz="1309" u="none" cap="none" strike="noStrike">
                <a:solidFill>
                  <a:srgbClr val="002060"/>
                </a:solidFill>
              </a:rPr>
              <a:t> Implemented quarterly joint exercises involving all domains with coordinated scenario development and evaluation.</a:t>
            </a:r>
            <a:endParaRPr i="0" sz="1309" u="none" cap="none" strike="noStrike"/>
          </a:p>
        </p:txBody>
      </p:sp>
      <p:sp>
        <p:nvSpPr>
          <p:cNvPr id="416" name="Google Shape;416;g39d3233353a_0_227"/>
          <p:cNvSpPr/>
          <p:nvPr/>
        </p:nvSpPr>
        <p:spPr>
          <a:xfrm>
            <a:off x="360651" y="3860344"/>
            <a:ext cx="21135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659"/>
              <a:buFont typeface="Nunito Sans"/>
              <a:buNone/>
            </a:pPr>
            <a:r>
              <a:rPr i="0" lang="en-US" sz="1659" u="none" cap="none" strike="noStrike">
                <a:solidFill>
                  <a:srgbClr val="D1282E"/>
                </a:solidFill>
              </a:rPr>
              <a:t>Measurable Results:</a:t>
            </a:r>
            <a:endParaRPr i="0" sz="1659" u="none" cap="none" strike="noStrike"/>
          </a:p>
        </p:txBody>
      </p:sp>
      <p:sp>
        <p:nvSpPr>
          <p:cNvPr id="417" name="Google Shape;417;g39d3233353a_0_227"/>
          <p:cNvSpPr/>
          <p:nvPr/>
        </p:nvSpPr>
        <p:spPr>
          <a:xfrm>
            <a:off x="360651" y="4378168"/>
            <a:ext cx="1159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Font typeface="Inter"/>
              <a:buNone/>
            </a:pPr>
            <a:r>
              <a:rPr b="1" i="0" lang="en-US" sz="1309" u="none" cap="none" strike="noStrike">
                <a:solidFill>
                  <a:srgbClr val="002060"/>
                </a:solidFill>
              </a:rPr>
              <a:t>RTO Improvement:</a:t>
            </a:r>
            <a:r>
              <a:rPr i="0" lang="en-US" sz="1309" u="none" cap="none" strike="noStrike">
                <a:solidFill>
                  <a:srgbClr val="002060"/>
                </a:solidFill>
              </a:rPr>
              <a:t> Improved RTO alignment by 40% after implementing unified testing and coordination protocols.</a:t>
            </a:r>
            <a:endParaRPr i="0" sz="1309" u="none" cap="none" strike="noStrike"/>
          </a:p>
        </p:txBody>
      </p:sp>
      <p:sp>
        <p:nvSpPr>
          <p:cNvPr id="418" name="Google Shape;418;g39d3233353a_0_227"/>
          <p:cNvSpPr/>
          <p:nvPr/>
        </p:nvSpPr>
        <p:spPr>
          <a:xfrm>
            <a:off x="360651" y="4707787"/>
            <a:ext cx="1159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Font typeface="Inter"/>
              <a:buNone/>
            </a:pPr>
            <a:r>
              <a:rPr b="1" i="0" lang="en-US" sz="1309" u="none" cap="none" strike="noStrike">
                <a:solidFill>
                  <a:srgbClr val="002060"/>
                </a:solidFill>
              </a:rPr>
              <a:t>Communication Enhancement:</a:t>
            </a:r>
            <a:r>
              <a:rPr i="0" lang="en-US" sz="1309" u="none" cap="none" strike="noStrike">
                <a:solidFill>
                  <a:srgbClr val="002060"/>
                </a:solidFill>
              </a:rPr>
              <a:t> Reduced incident notification time from 45 minutes to 12 minutes through integrated communication systems.</a:t>
            </a:r>
            <a:endParaRPr i="0" sz="1309" u="none" cap="none" strike="noStrike"/>
          </a:p>
        </p:txBody>
      </p:sp>
      <p:sp>
        <p:nvSpPr>
          <p:cNvPr id="419" name="Google Shape;419;g39d3233353a_0_227"/>
          <p:cNvSpPr/>
          <p:nvPr/>
        </p:nvSpPr>
        <p:spPr>
          <a:xfrm>
            <a:off x="360651" y="5231850"/>
            <a:ext cx="21135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659"/>
              <a:buFont typeface="Nunito Sans"/>
              <a:buNone/>
            </a:pPr>
            <a:r>
              <a:rPr i="0" lang="en-US" sz="1659" u="none" cap="none" strike="noStrike">
                <a:solidFill>
                  <a:srgbClr val="D1282E"/>
                </a:solidFill>
              </a:rPr>
              <a:t>Key Success Factors:</a:t>
            </a:r>
            <a:endParaRPr i="0" sz="1659" u="none" cap="none" strike="noStrike"/>
          </a:p>
        </p:txBody>
      </p:sp>
      <p:sp>
        <p:nvSpPr>
          <p:cNvPr id="420" name="Google Shape;420;g39d3233353a_0_227"/>
          <p:cNvSpPr/>
          <p:nvPr/>
        </p:nvSpPr>
        <p:spPr>
          <a:xfrm>
            <a:off x="360651" y="5749674"/>
            <a:ext cx="1159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464" lvl="0" marL="299464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Char char="•"/>
            </a:pPr>
            <a:r>
              <a:rPr i="0" lang="en-US" sz="1309" u="none" cap="none" strike="noStrike">
                <a:solidFill>
                  <a:srgbClr val="002060"/>
                </a:solidFill>
              </a:rPr>
              <a:t>Strong executive sponsorship and centralized coordination authority</a:t>
            </a:r>
            <a:endParaRPr i="0" sz="1309" u="none" cap="none" strike="noStrike"/>
          </a:p>
        </p:txBody>
      </p:sp>
      <p:sp>
        <p:nvSpPr>
          <p:cNvPr id="421" name="Google Shape;421;g39d3233353a_0_227"/>
          <p:cNvSpPr/>
          <p:nvPr/>
        </p:nvSpPr>
        <p:spPr>
          <a:xfrm>
            <a:off x="360651" y="6079293"/>
            <a:ext cx="1159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464" lvl="0" marL="299464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Char char="•"/>
            </a:pPr>
            <a:r>
              <a:rPr i="0" lang="en-US" sz="1309" u="none" cap="none" strike="noStrike">
                <a:solidFill>
                  <a:srgbClr val="002060"/>
                </a:solidFill>
              </a:rPr>
              <a:t>Regular cross-domain communication and shared performance metrics</a:t>
            </a:r>
            <a:endParaRPr i="0" sz="1309" u="none" cap="none" strike="noStrik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9d3233353a_0_24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28" name="Google Shape;428;g39d3233353a_0_24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9" name="Google Shape;429;g39d3233353a_0_245"/>
          <p:cNvSpPr/>
          <p:nvPr/>
        </p:nvSpPr>
        <p:spPr>
          <a:xfrm>
            <a:off x="206850" y="121975"/>
            <a:ext cx="35544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767"/>
              <a:buFont typeface="Nunito Sans"/>
              <a:buNone/>
            </a:pPr>
            <a:r>
              <a:rPr i="0" lang="en-US" sz="2766" u="none" cap="none" strike="noStrike">
                <a:solidFill>
                  <a:srgbClr val="D1282E"/>
                </a:solidFill>
              </a:rPr>
              <a:t>Key Integration Tools</a:t>
            </a:r>
            <a:endParaRPr i="0" sz="2766" u="none" cap="none" strike="noStrike"/>
          </a:p>
        </p:txBody>
      </p:sp>
      <p:sp>
        <p:nvSpPr>
          <p:cNvPr id="430" name="Google Shape;430;g39d3233353a_0_245"/>
          <p:cNvSpPr/>
          <p:nvPr/>
        </p:nvSpPr>
        <p:spPr>
          <a:xfrm>
            <a:off x="206850" y="708394"/>
            <a:ext cx="62532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81"/>
              <a:buFont typeface="Inter"/>
              <a:buNone/>
            </a:pPr>
            <a:r>
              <a:rPr i="0" lang="en-US" sz="1080" u="none" cap="none" strike="noStrike">
                <a:solidFill>
                  <a:srgbClr val="002060"/>
                </a:solidFill>
              </a:rPr>
              <a:t>Successful domain integration relies on appropriate technology tools and platforms that enable coordination, communication, and performance monitoring across organizational boundaries.</a:t>
            </a:r>
            <a:endParaRPr i="0" sz="1080" u="none" cap="none" strike="noStrike"/>
          </a:p>
        </p:txBody>
      </p:sp>
      <p:sp>
        <p:nvSpPr>
          <p:cNvPr id="431" name="Google Shape;431;g39d3233353a_0_245"/>
          <p:cNvSpPr/>
          <p:nvPr/>
        </p:nvSpPr>
        <p:spPr>
          <a:xfrm>
            <a:off x="206850" y="1532694"/>
            <a:ext cx="2145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383"/>
              <a:buFont typeface="Nunito Sans"/>
              <a:buNone/>
            </a:pPr>
            <a:r>
              <a:rPr i="0" lang="en-US" sz="1383" u="none" cap="none" strike="noStrike">
                <a:solidFill>
                  <a:srgbClr val="D1282E"/>
                </a:solidFill>
              </a:rPr>
              <a:t>Essential Integration Tools:</a:t>
            </a:r>
            <a:endParaRPr i="0" sz="1383" u="none" cap="none" strike="noStrike"/>
          </a:p>
        </p:txBody>
      </p:sp>
      <p:sp>
        <p:nvSpPr>
          <p:cNvPr id="432" name="Google Shape;432;g39d3233353a_0_245"/>
          <p:cNvSpPr/>
          <p:nvPr/>
        </p:nvSpPr>
        <p:spPr>
          <a:xfrm>
            <a:off x="206850" y="1896980"/>
            <a:ext cx="6253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81"/>
              <a:buFont typeface="Inter"/>
              <a:buNone/>
            </a:pPr>
            <a:r>
              <a:rPr b="1" i="0" lang="en-US" sz="1080" u="none" cap="none" strike="noStrike">
                <a:solidFill>
                  <a:srgbClr val="002060"/>
                </a:solidFill>
              </a:rPr>
              <a:t>Governance Dashboards:</a:t>
            </a:r>
            <a:r>
              <a:rPr i="0" lang="en-US" sz="1080" u="none" cap="none" strike="noStrike">
                <a:solidFill>
                  <a:srgbClr val="002060"/>
                </a:solidFill>
              </a:rPr>
              <a:t> Executive-level visibility platforms that provide real-time status across all domains and integration performance metrics.</a:t>
            </a:r>
            <a:endParaRPr i="0" sz="1080" u="none" cap="none" strike="noStrike"/>
          </a:p>
        </p:txBody>
      </p:sp>
      <p:sp>
        <p:nvSpPr>
          <p:cNvPr id="433" name="Google Shape;433;g39d3233353a_0_245"/>
          <p:cNvSpPr/>
          <p:nvPr/>
        </p:nvSpPr>
        <p:spPr>
          <a:xfrm>
            <a:off x="206850" y="2401463"/>
            <a:ext cx="6253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81"/>
              <a:buFont typeface="Inter"/>
              <a:buNone/>
            </a:pPr>
            <a:r>
              <a:rPr b="1" i="0" lang="en-US" sz="1080" u="none" cap="none" strike="noStrike">
                <a:solidFill>
                  <a:srgbClr val="002060"/>
                </a:solidFill>
              </a:rPr>
              <a:t>Plan Management Systems:</a:t>
            </a:r>
            <a:r>
              <a:rPr i="0" lang="en-US" sz="1080" u="none" cap="none" strike="noStrike">
                <a:solidFill>
                  <a:srgbClr val="002060"/>
                </a:solidFill>
              </a:rPr>
              <a:t> Centralized platforms for maintaining, updating, and coordinating domain-specific plans with version control and change tracking.</a:t>
            </a:r>
            <a:endParaRPr i="0" sz="1080" u="none" cap="none" strike="noStrike"/>
          </a:p>
        </p:txBody>
      </p:sp>
      <p:sp>
        <p:nvSpPr>
          <p:cNvPr id="434" name="Google Shape;434;g39d3233353a_0_245"/>
          <p:cNvSpPr/>
          <p:nvPr/>
        </p:nvSpPr>
        <p:spPr>
          <a:xfrm>
            <a:off x="206850" y="2905946"/>
            <a:ext cx="6253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81"/>
              <a:buFont typeface="Inter"/>
              <a:buNone/>
            </a:pPr>
            <a:r>
              <a:rPr b="1" i="0" lang="en-US" sz="1080" u="none" cap="none" strike="noStrike">
                <a:solidFill>
                  <a:srgbClr val="002060"/>
                </a:solidFill>
              </a:rPr>
              <a:t>Workflow and Incident Platforms:</a:t>
            </a:r>
            <a:r>
              <a:rPr i="0" lang="en-US" sz="1080" u="none" cap="none" strike="noStrike">
                <a:solidFill>
                  <a:srgbClr val="002060"/>
                </a:solidFill>
              </a:rPr>
              <a:t> Integrated systems that coordinate response actions, resource allocation, and communication across domain boundaries during incidents.</a:t>
            </a:r>
            <a:endParaRPr i="0" sz="1080" u="none" cap="none" strike="noStrike"/>
          </a:p>
        </p:txBody>
      </p:sp>
      <p:sp>
        <p:nvSpPr>
          <p:cNvPr id="435" name="Google Shape;435;g39d3233353a_0_245"/>
          <p:cNvSpPr/>
          <p:nvPr/>
        </p:nvSpPr>
        <p:spPr>
          <a:xfrm>
            <a:off x="206850" y="3410428"/>
            <a:ext cx="6253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81"/>
              <a:buFont typeface="Inter"/>
              <a:buNone/>
            </a:pPr>
            <a:r>
              <a:rPr b="1" i="0" lang="en-US" sz="1080" u="none" cap="none" strike="noStrike">
                <a:solidFill>
                  <a:srgbClr val="002060"/>
                </a:solidFill>
              </a:rPr>
              <a:t>Communication Tools:</a:t>
            </a:r>
            <a:r>
              <a:rPr i="0" lang="en-US" sz="1080" u="none" cap="none" strike="noStrike">
                <a:solidFill>
                  <a:srgbClr val="002060"/>
                </a:solidFill>
              </a:rPr>
              <a:t> Unified notification and collaboration platforms that support cross-domain coordination and stakeholder engagement.</a:t>
            </a:r>
            <a:endParaRPr i="0" sz="1080" u="none" cap="none" strike="noStrike"/>
          </a:p>
        </p:txBody>
      </p:sp>
      <p:sp>
        <p:nvSpPr>
          <p:cNvPr id="436" name="Google Shape;436;g39d3233353a_0_245"/>
          <p:cNvSpPr/>
          <p:nvPr/>
        </p:nvSpPr>
        <p:spPr>
          <a:xfrm>
            <a:off x="206850" y="3914912"/>
            <a:ext cx="6253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81"/>
              <a:buFont typeface="Inter"/>
              <a:buNone/>
            </a:pPr>
            <a:r>
              <a:rPr b="1" i="0" lang="en-US" sz="1080" u="none" cap="none" strike="noStrike">
                <a:solidFill>
                  <a:srgbClr val="002060"/>
                </a:solidFill>
              </a:rPr>
              <a:t>Testing and Exercise Platforms:</a:t>
            </a:r>
            <a:r>
              <a:rPr i="0" lang="en-US" sz="1080" u="none" cap="none" strike="noStrike">
                <a:solidFill>
                  <a:srgbClr val="002060"/>
                </a:solidFill>
              </a:rPr>
              <a:t> Tools that enable coordinated exercise planning, execution, and evaluation across multiple domains simultaneously.</a:t>
            </a:r>
            <a:endParaRPr i="0" sz="1080" u="none" cap="none" strike="noStrike"/>
          </a:p>
        </p:txBody>
      </p:sp>
      <p:sp>
        <p:nvSpPr>
          <p:cNvPr id="437" name="Google Shape;437;g39d3233353a_0_245"/>
          <p:cNvSpPr/>
          <p:nvPr/>
        </p:nvSpPr>
        <p:spPr>
          <a:xfrm>
            <a:off x="206850" y="4511829"/>
            <a:ext cx="17772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383"/>
              <a:buFont typeface="Arial"/>
              <a:buNone/>
            </a:pPr>
            <a:r>
              <a:t/>
            </a:r>
            <a:endParaRPr i="0" sz="1383" u="none" cap="none" strike="noStrike"/>
          </a:p>
        </p:txBody>
      </p:sp>
      <p:pic>
        <p:nvPicPr>
          <p:cNvPr descr="preencoded.png" id="438" name="Google Shape;438;g39d3233353a_0_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3601" y="139679"/>
            <a:ext cx="5053161" cy="505316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39d3233353a_0_245"/>
          <p:cNvSpPr/>
          <p:nvPr/>
        </p:nvSpPr>
        <p:spPr>
          <a:xfrm>
            <a:off x="6813601" y="5352703"/>
            <a:ext cx="17901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1383"/>
              <a:buFont typeface="Nunito Sans"/>
              <a:buNone/>
            </a:pPr>
            <a:r>
              <a:rPr b="0" i="0" lang="en-US" sz="1383" u="none" cap="none" strike="noStrike">
                <a:solidFill>
                  <a:srgbClr val="D1282E"/>
                </a:solidFill>
                <a:latin typeface="Nunito Sans"/>
                <a:ea typeface="Nunito Sans"/>
                <a:cs typeface="Nunito Sans"/>
                <a:sym typeface="Nunito Sans"/>
              </a:rPr>
              <a:t>Tool Selection Criteria:</a:t>
            </a:r>
            <a:endParaRPr b="0" i="0" sz="1383" u="none" cap="none" strike="noStrike"/>
          </a:p>
        </p:txBody>
      </p:sp>
      <p:sp>
        <p:nvSpPr>
          <p:cNvPr id="440" name="Google Shape;440;g39d3233353a_0_245"/>
          <p:cNvSpPr/>
          <p:nvPr/>
        </p:nvSpPr>
        <p:spPr>
          <a:xfrm>
            <a:off x="6813601" y="5716989"/>
            <a:ext cx="50532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6451" lvl="0" marL="296451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81"/>
              <a:buFont typeface="Inter"/>
              <a:buChar char="•"/>
            </a:pPr>
            <a:r>
              <a:rPr b="0" i="0" lang="en-US" sz="108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Integration capabilities with existing domain-specific systems</a:t>
            </a:r>
            <a:endParaRPr b="0" i="0" sz="1080" u="none" cap="none" strike="noStrike"/>
          </a:p>
        </p:txBody>
      </p:sp>
      <p:sp>
        <p:nvSpPr>
          <p:cNvPr id="441" name="Google Shape;441;g39d3233353a_0_245"/>
          <p:cNvSpPr/>
          <p:nvPr/>
        </p:nvSpPr>
        <p:spPr>
          <a:xfrm>
            <a:off x="6813601" y="5994089"/>
            <a:ext cx="50532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6451" lvl="0" marL="296451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81"/>
              <a:buFont typeface="Inter"/>
              <a:buChar char="•"/>
            </a:pPr>
            <a:r>
              <a:rPr b="0" i="0" lang="en-US" sz="108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Scalability to support organizational growth and increasing complexity</a:t>
            </a:r>
            <a:endParaRPr b="0" i="0" sz="1080" u="none" cap="none" strike="noStrike"/>
          </a:p>
        </p:txBody>
      </p:sp>
      <p:sp>
        <p:nvSpPr>
          <p:cNvPr id="442" name="Google Shape;442;g39d3233353a_0_245"/>
          <p:cNvSpPr/>
          <p:nvPr/>
        </p:nvSpPr>
        <p:spPr>
          <a:xfrm>
            <a:off x="6813601" y="6271189"/>
            <a:ext cx="50532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6451" lvl="0" marL="296451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81"/>
              <a:buFont typeface="Inter"/>
              <a:buChar char="•"/>
            </a:pPr>
            <a:r>
              <a:rPr b="0" i="0" lang="en-US" sz="108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Security and compliance features appropriate for organizational requirements</a:t>
            </a:r>
            <a:endParaRPr b="0" i="0" sz="1080" u="none" cap="none" strike="noStrik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9d3233353a_0_26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49" name="Google Shape;449;g39d3233353a_0_26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g39d3233353a_0_265"/>
          <p:cNvSpPr/>
          <p:nvPr/>
        </p:nvSpPr>
        <p:spPr>
          <a:xfrm>
            <a:off x="441750" y="344200"/>
            <a:ext cx="8396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823"/>
              <a:buFont typeface="Nunito Sans"/>
              <a:buNone/>
            </a:pPr>
            <a:r>
              <a:rPr i="0" lang="en-US" sz="3822" u="none" cap="none" strike="noStrike">
                <a:solidFill>
                  <a:srgbClr val="D1282E"/>
                </a:solidFill>
              </a:rPr>
              <a:t>Steps to Build a Unified Recovery Plan</a:t>
            </a:r>
            <a:endParaRPr i="0" sz="3822" u="none" cap="none" strike="noStrike"/>
          </a:p>
        </p:txBody>
      </p:sp>
      <p:sp>
        <p:nvSpPr>
          <p:cNvPr id="451" name="Google Shape;451;g39d3233353a_0_265"/>
          <p:cNvSpPr/>
          <p:nvPr/>
        </p:nvSpPr>
        <p:spPr>
          <a:xfrm>
            <a:off x="441750" y="1342753"/>
            <a:ext cx="11204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3"/>
              <a:buFont typeface="Inter"/>
              <a:buNone/>
            </a:pPr>
            <a:r>
              <a:rPr i="0" lang="en-US" sz="1503" u="none" cap="none" strike="noStrike">
                <a:solidFill>
                  <a:srgbClr val="002060"/>
                </a:solidFill>
              </a:rPr>
              <a:t>Creating effective integrated resilience requires systematic approach with clear phases, stakeholder engagement, and measurable outcomes at each stage of development.</a:t>
            </a:r>
            <a:endParaRPr i="0" sz="1503" u="none" cap="none" strike="noStrike"/>
          </a:p>
        </p:txBody>
      </p:sp>
      <p:sp>
        <p:nvSpPr>
          <p:cNvPr id="452" name="Google Shape;452;g39d3233353a_0_265"/>
          <p:cNvSpPr/>
          <p:nvPr/>
        </p:nvSpPr>
        <p:spPr>
          <a:xfrm>
            <a:off x="441750" y="2185432"/>
            <a:ext cx="194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3"/>
              <a:buFont typeface="Nunito Sans"/>
              <a:buNone/>
            </a:pPr>
            <a:r>
              <a:rPr i="0" lang="en-US" sz="1503" u="none" cap="none" strike="noStrike">
                <a:solidFill>
                  <a:srgbClr val="002060"/>
                </a:solidFill>
              </a:rPr>
              <a:t>1</a:t>
            </a:r>
            <a:endParaRPr i="0" sz="1503" u="none" cap="none" strike="noStrike"/>
          </a:p>
        </p:txBody>
      </p:sp>
      <p:sp>
        <p:nvSpPr>
          <p:cNvPr id="453" name="Google Shape;453;g39d3233353a_0_265"/>
          <p:cNvSpPr/>
          <p:nvPr/>
        </p:nvSpPr>
        <p:spPr>
          <a:xfrm>
            <a:off x="441750" y="2490428"/>
            <a:ext cx="5504700" cy="261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78525" lIns="78525" spcFirstLastPara="1" rIns="78525" wrap="square" tIns="78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9d3233353a_0_265"/>
          <p:cNvSpPr/>
          <p:nvPr/>
        </p:nvSpPr>
        <p:spPr>
          <a:xfrm>
            <a:off x="441750" y="2640165"/>
            <a:ext cx="2949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0"/>
              <a:buFont typeface="Nunito Sans"/>
              <a:buNone/>
            </a:pPr>
            <a:r>
              <a:rPr i="0" lang="en-US" sz="1889" u="none" cap="none" strike="noStrike">
                <a:solidFill>
                  <a:srgbClr val="002060"/>
                </a:solidFill>
              </a:rPr>
              <a:t>Consolidate Domain Inputs</a:t>
            </a:r>
            <a:endParaRPr i="0" sz="1889" u="none" cap="none" strike="noStrike"/>
          </a:p>
        </p:txBody>
      </p:sp>
      <p:sp>
        <p:nvSpPr>
          <p:cNvPr id="455" name="Google Shape;455;g39d3233353a_0_265"/>
          <p:cNvSpPr/>
          <p:nvPr/>
        </p:nvSpPr>
        <p:spPr>
          <a:xfrm>
            <a:off x="441750" y="3061453"/>
            <a:ext cx="55047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3"/>
              <a:buFont typeface="Inter"/>
              <a:buNone/>
            </a:pPr>
            <a:r>
              <a:rPr i="0" lang="en-US" sz="1503" u="none" cap="none" strike="noStrike">
                <a:solidFill>
                  <a:srgbClr val="002060"/>
                </a:solidFill>
              </a:rPr>
              <a:t>Gather existing domain plans, assess current capabilities, and identify integration opportunities and gaps across all organizational resilience functions.</a:t>
            </a:r>
            <a:endParaRPr i="0" sz="1503" u="none" cap="none" strike="noStrike"/>
          </a:p>
        </p:txBody>
      </p:sp>
      <p:sp>
        <p:nvSpPr>
          <p:cNvPr id="456" name="Google Shape;456;g39d3233353a_0_265"/>
          <p:cNvSpPr/>
          <p:nvPr/>
        </p:nvSpPr>
        <p:spPr>
          <a:xfrm>
            <a:off x="6141265" y="2185432"/>
            <a:ext cx="194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3"/>
              <a:buFont typeface="Nunito Sans"/>
              <a:buNone/>
            </a:pPr>
            <a:r>
              <a:rPr i="0" lang="en-US" sz="1503" u="none" cap="none" strike="noStrike">
                <a:solidFill>
                  <a:srgbClr val="002060"/>
                </a:solidFill>
              </a:rPr>
              <a:t>2</a:t>
            </a:r>
            <a:endParaRPr i="0" sz="1503" u="none" cap="none" strike="noStrike"/>
          </a:p>
        </p:txBody>
      </p:sp>
      <p:sp>
        <p:nvSpPr>
          <p:cNvPr id="457" name="Google Shape;457;g39d3233353a_0_265"/>
          <p:cNvSpPr/>
          <p:nvPr/>
        </p:nvSpPr>
        <p:spPr>
          <a:xfrm>
            <a:off x="6141265" y="2490428"/>
            <a:ext cx="5504700" cy="261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78525" lIns="78525" spcFirstLastPara="1" rIns="78525" wrap="square" tIns="78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9d3233353a_0_265"/>
          <p:cNvSpPr/>
          <p:nvPr/>
        </p:nvSpPr>
        <p:spPr>
          <a:xfrm>
            <a:off x="6141265" y="2640165"/>
            <a:ext cx="275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0"/>
              <a:buFont typeface="Nunito Sans"/>
              <a:buNone/>
            </a:pPr>
            <a:r>
              <a:rPr i="0" lang="en-US" sz="1889" u="none" cap="none" strike="noStrike">
                <a:solidFill>
                  <a:srgbClr val="002060"/>
                </a:solidFill>
              </a:rPr>
              <a:t>Define Shared Objectives</a:t>
            </a:r>
            <a:endParaRPr i="0" sz="1889" u="none" cap="none" strike="noStrike"/>
          </a:p>
        </p:txBody>
      </p:sp>
      <p:sp>
        <p:nvSpPr>
          <p:cNvPr id="459" name="Google Shape;459;g39d3233353a_0_265"/>
          <p:cNvSpPr/>
          <p:nvPr/>
        </p:nvSpPr>
        <p:spPr>
          <a:xfrm>
            <a:off x="6141265" y="3061453"/>
            <a:ext cx="55047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3"/>
              <a:buFont typeface="Inter"/>
              <a:buNone/>
            </a:pPr>
            <a:r>
              <a:rPr i="0" lang="en-US" sz="1503" u="none" cap="none" strike="noStrike">
                <a:solidFill>
                  <a:srgbClr val="002060"/>
                </a:solidFill>
              </a:rPr>
              <a:t>Establish unified recovery objectives, harmonize RTOs and RPOs, and create consistent prioritization criteria across all domains.</a:t>
            </a:r>
            <a:endParaRPr i="0" sz="1503" u="none" cap="none" strike="noStrike"/>
          </a:p>
        </p:txBody>
      </p:sp>
      <p:sp>
        <p:nvSpPr>
          <p:cNvPr id="460" name="Google Shape;460;g39d3233353a_0_265"/>
          <p:cNvSpPr/>
          <p:nvPr/>
        </p:nvSpPr>
        <p:spPr>
          <a:xfrm>
            <a:off x="441750" y="4337592"/>
            <a:ext cx="194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3"/>
              <a:buFont typeface="Nunito Sans"/>
              <a:buNone/>
            </a:pPr>
            <a:r>
              <a:rPr i="0" lang="en-US" sz="1503" u="none" cap="none" strike="noStrike">
                <a:solidFill>
                  <a:srgbClr val="002060"/>
                </a:solidFill>
              </a:rPr>
              <a:t>3</a:t>
            </a:r>
            <a:endParaRPr i="0" sz="1503" u="none" cap="none" strike="noStrike"/>
          </a:p>
        </p:txBody>
      </p:sp>
      <p:sp>
        <p:nvSpPr>
          <p:cNvPr id="461" name="Google Shape;461;g39d3233353a_0_265"/>
          <p:cNvSpPr/>
          <p:nvPr/>
        </p:nvSpPr>
        <p:spPr>
          <a:xfrm>
            <a:off x="441750" y="4642589"/>
            <a:ext cx="5504700" cy="261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78525" lIns="78525" spcFirstLastPara="1" rIns="78525" wrap="square" tIns="78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39d3233353a_0_265"/>
          <p:cNvSpPr/>
          <p:nvPr/>
        </p:nvSpPr>
        <p:spPr>
          <a:xfrm>
            <a:off x="441750" y="4792326"/>
            <a:ext cx="3674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0"/>
              <a:buFont typeface="Nunito Sans"/>
              <a:buNone/>
            </a:pPr>
            <a:r>
              <a:rPr i="0" lang="en-US" sz="1889" u="none" cap="none" strike="noStrike">
                <a:solidFill>
                  <a:srgbClr val="002060"/>
                </a:solidFill>
              </a:rPr>
              <a:t>Integrate Governance and Testing</a:t>
            </a:r>
            <a:endParaRPr i="0" sz="1889" u="none" cap="none" strike="noStrike"/>
          </a:p>
        </p:txBody>
      </p:sp>
      <p:sp>
        <p:nvSpPr>
          <p:cNvPr id="463" name="Google Shape;463;g39d3233353a_0_265"/>
          <p:cNvSpPr/>
          <p:nvPr/>
        </p:nvSpPr>
        <p:spPr>
          <a:xfrm>
            <a:off x="441750" y="5213614"/>
            <a:ext cx="55047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3"/>
              <a:buFont typeface="Inter"/>
              <a:buNone/>
            </a:pPr>
            <a:r>
              <a:rPr i="0" lang="en-US" sz="1503" u="none" cap="none" strike="noStrike">
                <a:solidFill>
                  <a:srgbClr val="002060"/>
                </a:solidFill>
              </a:rPr>
              <a:t>Implement cross-domain governance structures and develop coordinated testing programs that validate integration effectiveness.</a:t>
            </a:r>
            <a:endParaRPr i="0" sz="1503" u="none" cap="none" strike="noStrike"/>
          </a:p>
        </p:txBody>
      </p:sp>
      <p:sp>
        <p:nvSpPr>
          <p:cNvPr id="464" name="Google Shape;464;g39d3233353a_0_265"/>
          <p:cNvSpPr/>
          <p:nvPr/>
        </p:nvSpPr>
        <p:spPr>
          <a:xfrm>
            <a:off x="6141265" y="4337592"/>
            <a:ext cx="194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3"/>
              <a:buFont typeface="Nunito Sans"/>
              <a:buNone/>
            </a:pPr>
            <a:r>
              <a:rPr i="0" lang="en-US" sz="1503" u="none" cap="none" strike="noStrike">
                <a:solidFill>
                  <a:srgbClr val="002060"/>
                </a:solidFill>
              </a:rPr>
              <a:t>4</a:t>
            </a:r>
            <a:endParaRPr i="0" sz="1503" u="none" cap="none" strike="noStrike"/>
          </a:p>
        </p:txBody>
      </p:sp>
      <p:sp>
        <p:nvSpPr>
          <p:cNvPr id="465" name="Google Shape;465;g39d3233353a_0_265"/>
          <p:cNvSpPr/>
          <p:nvPr/>
        </p:nvSpPr>
        <p:spPr>
          <a:xfrm>
            <a:off x="6141265" y="4642589"/>
            <a:ext cx="5504700" cy="261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78525" lIns="78525" spcFirstLastPara="1" rIns="78525" wrap="square" tIns="78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9d3233353a_0_265"/>
          <p:cNvSpPr/>
          <p:nvPr/>
        </p:nvSpPr>
        <p:spPr>
          <a:xfrm>
            <a:off x="6141265" y="4792326"/>
            <a:ext cx="38127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0"/>
              <a:buFont typeface="Nunito Sans"/>
              <a:buNone/>
            </a:pPr>
            <a:r>
              <a:rPr i="0" lang="en-US" sz="1889" u="none" cap="none" strike="noStrike">
                <a:solidFill>
                  <a:srgbClr val="002060"/>
                </a:solidFill>
              </a:rPr>
              <a:t>Document and Maintain Alignment</a:t>
            </a:r>
            <a:endParaRPr i="0" sz="1889" u="none" cap="none" strike="noStrike"/>
          </a:p>
        </p:txBody>
      </p:sp>
      <p:sp>
        <p:nvSpPr>
          <p:cNvPr id="467" name="Google Shape;467;g39d3233353a_0_265"/>
          <p:cNvSpPr/>
          <p:nvPr/>
        </p:nvSpPr>
        <p:spPr>
          <a:xfrm>
            <a:off x="6141265" y="5213614"/>
            <a:ext cx="55047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3"/>
              <a:buFont typeface="Inter"/>
              <a:buNone/>
            </a:pPr>
            <a:r>
              <a:rPr i="0" lang="en-US" sz="1503" u="none" cap="none" strike="noStrike">
                <a:solidFill>
                  <a:srgbClr val="002060"/>
                </a:solidFill>
              </a:rPr>
              <a:t>Create comprehensive documentation, establish change management processes, and implement continuous improvement mechanisms for long-term success.</a:t>
            </a:r>
            <a:endParaRPr i="0" sz="1503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9d3233353a_0_15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182" name="Google Shape;182;g39d3233353a_0_15"/>
          <p:cNvSpPr txBox="1"/>
          <p:nvPr>
            <p:ph idx="1" type="body"/>
          </p:nvPr>
        </p:nvSpPr>
        <p:spPr>
          <a:xfrm>
            <a:off x="297325" y="1644400"/>
            <a:ext cx="5716800" cy="4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Why integration matters for organizational resilience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Key domains and their interdependencies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Framework for unified planning and execution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Governance structures and execution strategies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Continuous improvement and maturity assessment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Practical application and certification alignment</a:t>
            </a:r>
            <a:endParaRPr b="0" sz="2400"/>
          </a:p>
        </p:txBody>
      </p:sp>
      <p:sp>
        <p:nvSpPr>
          <p:cNvPr id="183" name="Google Shape;183;g39d3233353a_0_1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84" name="Google Shape;184;g39d3233353a_0_1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g39d3233353a_0_15"/>
          <p:cNvSpPr txBox="1"/>
          <p:nvPr>
            <p:ph idx="1" type="body"/>
          </p:nvPr>
        </p:nvSpPr>
        <p:spPr>
          <a:xfrm>
            <a:off x="5884400" y="1644400"/>
            <a:ext cx="6056100" cy="4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Recognize the strategic value of unified resilience strategy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Identify critical integration touchpoints across domains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Apply proven frameworks for organizational resilience integration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Demonstrate practical experience in domain strategy integration aligned with DRI Professional Practices</a:t>
            </a:r>
            <a:endParaRPr b="0" sz="2400"/>
          </a:p>
        </p:txBody>
      </p:sp>
      <p:sp>
        <p:nvSpPr>
          <p:cNvPr id="186" name="Google Shape;186;g39d3233353a_0_15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9d3233353a_0_28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74" name="Google Shape;474;g39d3233353a_0_28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75" name="Google Shape;475;g39d3233353a_0_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009" y="1518953"/>
            <a:ext cx="3356577" cy="33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39d3233353a_0_289"/>
          <p:cNvSpPr/>
          <p:nvPr/>
        </p:nvSpPr>
        <p:spPr>
          <a:xfrm>
            <a:off x="4741825" y="421975"/>
            <a:ext cx="67809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69"/>
              <a:buFont typeface="Nunito Sans"/>
              <a:buNone/>
            </a:pPr>
            <a:r>
              <a:rPr i="0" lang="en-US" sz="3569" u="none" cap="none" strike="noStrike">
                <a:solidFill>
                  <a:srgbClr val="D1282E"/>
                </a:solidFill>
              </a:rPr>
              <a:t>Summary and Key Takeaways</a:t>
            </a:r>
            <a:endParaRPr i="0" sz="3569" u="none" cap="none" strike="noStrike"/>
          </a:p>
        </p:txBody>
      </p:sp>
      <p:sp>
        <p:nvSpPr>
          <p:cNvPr id="477" name="Google Shape;477;g39d3233353a_0_289"/>
          <p:cNvSpPr/>
          <p:nvPr/>
        </p:nvSpPr>
        <p:spPr>
          <a:xfrm>
            <a:off x="4741825" y="1172528"/>
            <a:ext cx="68616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9"/>
              <a:buFont typeface="Inter"/>
              <a:buNone/>
            </a:pPr>
            <a:r>
              <a:rPr b="1" i="0" lang="en-US" sz="1398" u="none" cap="none" strike="noStrike">
                <a:solidFill>
                  <a:srgbClr val="002060"/>
                </a:solidFill>
              </a:rPr>
              <a:t>Integration Imperative:</a:t>
            </a:r>
            <a:r>
              <a:rPr i="0" lang="en-US" sz="1398" u="none" cap="none" strike="noStrike">
                <a:solidFill>
                  <a:srgbClr val="002060"/>
                </a:solidFill>
              </a:rPr>
              <a:t> Unified domain strategies enable coordinated recovery operations and sustainable organizational continuity through elimination of silos and conflicts.</a:t>
            </a:r>
            <a:endParaRPr i="0" sz="1398" u="none" cap="none" strike="noStrike"/>
          </a:p>
        </p:txBody>
      </p:sp>
      <p:sp>
        <p:nvSpPr>
          <p:cNvPr id="478" name="Google Shape;478;g39d3233353a_0_289"/>
          <p:cNvSpPr/>
          <p:nvPr/>
        </p:nvSpPr>
        <p:spPr>
          <a:xfrm>
            <a:off x="4741825" y="2109254"/>
            <a:ext cx="68616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9"/>
              <a:buFont typeface="Inter"/>
              <a:buNone/>
            </a:pPr>
            <a:r>
              <a:rPr b="1" i="0" lang="en-US" sz="1398" u="none" cap="none" strike="noStrike">
                <a:solidFill>
                  <a:srgbClr val="002060"/>
                </a:solidFill>
              </a:rPr>
              <a:t>Systematic Approach:</a:t>
            </a:r>
            <a:r>
              <a:rPr i="0" lang="en-US" sz="1398" u="none" cap="none" strike="noStrike">
                <a:solidFill>
                  <a:srgbClr val="002060"/>
                </a:solidFill>
              </a:rPr>
              <a:t> Successful integration requires structured frameworks addressing strategic, tactical, and operational layers with clear governance and accountability.</a:t>
            </a:r>
            <a:endParaRPr i="0" sz="1398" u="none" cap="none" strike="noStrike"/>
          </a:p>
        </p:txBody>
      </p:sp>
      <p:sp>
        <p:nvSpPr>
          <p:cNvPr id="479" name="Google Shape;479;g39d3233353a_0_289"/>
          <p:cNvSpPr/>
          <p:nvPr/>
        </p:nvSpPr>
        <p:spPr>
          <a:xfrm>
            <a:off x="4741825" y="3045981"/>
            <a:ext cx="68616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9"/>
              <a:buFont typeface="Inter"/>
              <a:buNone/>
            </a:pPr>
            <a:r>
              <a:rPr b="1" i="0" lang="en-US" sz="1398" u="none" cap="none" strike="noStrike">
                <a:solidFill>
                  <a:srgbClr val="002060"/>
                </a:solidFill>
              </a:rPr>
              <a:t>Continuous Evolution:</a:t>
            </a:r>
            <a:r>
              <a:rPr i="0" lang="en-US" sz="1398" u="none" cap="none" strike="noStrike">
                <a:solidFill>
                  <a:srgbClr val="002060"/>
                </a:solidFill>
              </a:rPr>
              <a:t> Integrated resilience is an ongoing maturity journey requiring continuous alignment, testing, and improvement to maintain effectiveness over time.</a:t>
            </a:r>
            <a:endParaRPr i="0" sz="1398" u="none" cap="none" strike="noStrike"/>
          </a:p>
        </p:txBody>
      </p:sp>
      <p:sp>
        <p:nvSpPr>
          <p:cNvPr id="480" name="Google Shape;480;g39d3233353a_0_289"/>
          <p:cNvSpPr/>
          <p:nvPr/>
        </p:nvSpPr>
        <p:spPr>
          <a:xfrm>
            <a:off x="4741825" y="3982707"/>
            <a:ext cx="68616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9"/>
              <a:buFont typeface="Inter"/>
              <a:buNone/>
            </a:pPr>
            <a:r>
              <a:rPr b="1" i="0" lang="en-US" sz="1398" u="none" cap="none" strike="noStrike">
                <a:solidFill>
                  <a:srgbClr val="002060"/>
                </a:solidFill>
              </a:rPr>
              <a:t>Measurable Value:</a:t>
            </a:r>
            <a:r>
              <a:rPr i="0" lang="en-US" sz="1398" u="none" cap="none" strike="noStrike">
                <a:solidFill>
                  <a:srgbClr val="002060"/>
                </a:solidFill>
              </a:rPr>
              <a:t> Organizations implementing unified resilience strategies demonstrate improved efficiency, faster recovery times, and enhanced stakeholder confidence.</a:t>
            </a:r>
            <a:endParaRPr i="0" sz="1398" u="none" cap="none" strike="noStrike"/>
          </a:p>
        </p:txBody>
      </p:sp>
      <p:sp>
        <p:nvSpPr>
          <p:cNvPr id="481" name="Google Shape;481;g39d3233353a_0_289"/>
          <p:cNvSpPr/>
          <p:nvPr/>
        </p:nvSpPr>
        <p:spPr>
          <a:xfrm>
            <a:off x="4741825" y="4919434"/>
            <a:ext cx="68616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9"/>
              <a:buFont typeface="Inter"/>
              <a:buNone/>
            </a:pPr>
            <a:r>
              <a:rPr b="1" i="0" lang="en-US" sz="1398" u="none" cap="none" strike="noStrike">
                <a:solidFill>
                  <a:srgbClr val="002060"/>
                </a:solidFill>
              </a:rPr>
              <a:t>Certification Alignment:</a:t>
            </a:r>
            <a:r>
              <a:rPr i="0" lang="en-US" sz="1398" u="none" cap="none" strike="noStrike">
                <a:solidFill>
                  <a:srgbClr val="002060"/>
                </a:solidFill>
              </a:rPr>
              <a:t> Integrated approaches support DRI certification requirements and demonstrate professional competency in comprehensive resilience management.</a:t>
            </a:r>
            <a:endParaRPr i="0" sz="1398" u="none" cap="none" strike="noStrike"/>
          </a:p>
        </p:txBody>
      </p:sp>
      <p:sp>
        <p:nvSpPr>
          <p:cNvPr id="482" name="Google Shape;482;g39d3233353a_0_289"/>
          <p:cNvSpPr/>
          <p:nvPr/>
        </p:nvSpPr>
        <p:spPr>
          <a:xfrm>
            <a:off x="4741825" y="5956196"/>
            <a:ext cx="68616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85"/>
              <a:buFont typeface="Inter"/>
              <a:buNone/>
            </a:pPr>
            <a:r>
              <a:rPr b="1" i="0" lang="en-US" sz="1784" u="none" cap="none" strike="noStrike">
                <a:solidFill>
                  <a:srgbClr val="002060"/>
                </a:solidFill>
              </a:rPr>
              <a:t>Remember:</a:t>
            </a:r>
            <a:r>
              <a:rPr i="0" lang="en-US" sz="1784" u="none" cap="none" strike="noStrike">
                <a:solidFill>
                  <a:srgbClr val="002060"/>
                </a:solidFill>
              </a:rPr>
              <a:t> Integration drives organizational resilience maturity and long-term sustainability success.</a:t>
            </a:r>
            <a:endParaRPr i="0" sz="1784" u="none" cap="none" strike="no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94a9e633d9_0_166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489" name="Google Shape;489;g394a9e633d9_0_166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394a9e633d9_0_166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d3233353a_0_45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97" name="Google Shape;497;g39d3233353a_0_45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g39d3233353a_0_454"/>
          <p:cNvSpPr/>
          <p:nvPr/>
        </p:nvSpPr>
        <p:spPr>
          <a:xfrm>
            <a:off x="375378" y="654949"/>
            <a:ext cx="59208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4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300"/>
              <a:buFont typeface="Nunito Sans"/>
              <a:buNone/>
            </a:pPr>
            <a:r>
              <a:rPr i="0" lang="en-US" sz="4300" u="none" cap="none" strike="noStrike">
                <a:solidFill>
                  <a:srgbClr val="D1282E"/>
                </a:solidFill>
              </a:rPr>
              <a:t>Workshop: Critique, Merge &amp; Improve Plans</a:t>
            </a:r>
            <a:endParaRPr i="0" sz="4300" u="none" cap="none" strike="noStrike"/>
          </a:p>
        </p:txBody>
      </p:sp>
      <p:sp>
        <p:nvSpPr>
          <p:cNvPr id="499" name="Google Shape;499;g39d3233353a_0_454"/>
          <p:cNvSpPr/>
          <p:nvPr/>
        </p:nvSpPr>
        <p:spPr>
          <a:xfrm>
            <a:off x="375378" y="2181728"/>
            <a:ext cx="5920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Inter"/>
              <a:buNone/>
            </a:pPr>
            <a:r>
              <a:rPr i="0" lang="en-US" sz="1200" u="none" cap="none" strike="noStrike">
                <a:solidFill>
                  <a:srgbClr val="002060"/>
                </a:solidFill>
              </a:rPr>
              <a:t>Domain-Specific Resilience Strategies Module</a:t>
            </a:r>
            <a:endParaRPr i="0" sz="1200" u="none" cap="none" strike="noStrike"/>
          </a:p>
        </p:txBody>
      </p:sp>
      <p:sp>
        <p:nvSpPr>
          <p:cNvPr id="500" name="Google Shape;500;g39d3233353a_0_454"/>
          <p:cNvSpPr/>
          <p:nvPr/>
        </p:nvSpPr>
        <p:spPr>
          <a:xfrm>
            <a:off x="375378" y="2578206"/>
            <a:ext cx="59208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Inter"/>
              <a:buNone/>
            </a:pPr>
            <a:r>
              <a:rPr i="0" lang="en-US" sz="1200" u="none" cap="none" strike="noStrike">
                <a:solidFill>
                  <a:srgbClr val="002060"/>
                </a:solidFill>
              </a:rPr>
              <a:t>This advanced workshop teaches resilience professionals how to evaluate fragmented domain-level plans, identify critical gaps and misalignments, and integrate them into a unified organizational resilience structure. Essential preparation for DRI International certifications including ABCP, CBCP, ACRP, and CCRP.</a:t>
            </a:r>
            <a:endParaRPr i="0" sz="1200" u="none" cap="none" strike="noStrike"/>
          </a:p>
        </p:txBody>
      </p:sp>
      <p:sp>
        <p:nvSpPr>
          <p:cNvPr id="501" name="Google Shape;501;g39d3233353a_0_454"/>
          <p:cNvSpPr/>
          <p:nvPr/>
        </p:nvSpPr>
        <p:spPr>
          <a:xfrm>
            <a:off x="375374" y="4005775"/>
            <a:ext cx="54906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500"/>
              <a:buFont typeface="Nunito Sans"/>
              <a:buNone/>
            </a:pPr>
            <a:r>
              <a:rPr i="0" lang="en-US" sz="2500" u="none" cap="none" strike="noStrike">
                <a:solidFill>
                  <a:srgbClr val="D1282E"/>
                </a:solidFill>
              </a:rPr>
              <a:t>Why This Workshop Matters</a:t>
            </a:r>
            <a:endParaRPr i="0" sz="2500" u="none" cap="none" strike="noStrike"/>
          </a:p>
        </p:txBody>
      </p:sp>
      <p:sp>
        <p:nvSpPr>
          <p:cNvPr id="502" name="Google Shape;502;g39d3233353a_0_454"/>
          <p:cNvSpPr/>
          <p:nvPr/>
        </p:nvSpPr>
        <p:spPr>
          <a:xfrm>
            <a:off x="375378" y="4560894"/>
            <a:ext cx="5920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2921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Char char="•"/>
            </a:pPr>
            <a:r>
              <a:rPr i="0" lang="en-US" sz="1200" u="none" cap="none" strike="noStrike">
                <a:solidFill>
                  <a:srgbClr val="002060"/>
                </a:solidFill>
              </a:rPr>
              <a:t>Fragmented plans weaken overall resilience posture</a:t>
            </a:r>
            <a:endParaRPr i="0" sz="1200" u="none" cap="none" strike="noStrike"/>
          </a:p>
        </p:txBody>
      </p:sp>
      <p:sp>
        <p:nvSpPr>
          <p:cNvPr id="503" name="Google Shape;503;g39d3233353a_0_454"/>
          <p:cNvSpPr/>
          <p:nvPr/>
        </p:nvSpPr>
        <p:spPr>
          <a:xfrm>
            <a:off x="375378" y="4870158"/>
            <a:ext cx="5920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2921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Char char="•"/>
            </a:pPr>
            <a:r>
              <a:rPr i="0" lang="en-US" sz="1200" u="none" cap="none" strike="noStrike">
                <a:solidFill>
                  <a:srgbClr val="002060"/>
                </a:solidFill>
              </a:rPr>
              <a:t>Critique precedes successful integration</a:t>
            </a:r>
            <a:endParaRPr i="0" sz="1200" u="none" cap="none" strike="noStrike"/>
          </a:p>
        </p:txBody>
      </p:sp>
      <p:sp>
        <p:nvSpPr>
          <p:cNvPr id="504" name="Google Shape;504;g39d3233353a_0_454"/>
          <p:cNvSpPr/>
          <p:nvPr/>
        </p:nvSpPr>
        <p:spPr>
          <a:xfrm>
            <a:off x="375378" y="5179423"/>
            <a:ext cx="5920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2921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Char char="•"/>
            </a:pPr>
            <a:r>
              <a:rPr i="0" lang="en-US" sz="1200" u="none" cap="none" strike="noStrike">
                <a:solidFill>
                  <a:srgbClr val="002060"/>
                </a:solidFill>
              </a:rPr>
              <a:t>Cross-domain consistency drives recovery success</a:t>
            </a:r>
            <a:endParaRPr i="0" sz="1200" u="none" cap="none" strike="noStrike"/>
          </a:p>
        </p:txBody>
      </p:sp>
      <p:sp>
        <p:nvSpPr>
          <p:cNvPr id="505" name="Google Shape;505;g39d3233353a_0_454"/>
          <p:cNvSpPr/>
          <p:nvPr/>
        </p:nvSpPr>
        <p:spPr>
          <a:xfrm>
            <a:off x="375378" y="5488688"/>
            <a:ext cx="59208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2100" lvl="0" marL="2921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Char char="•"/>
            </a:pPr>
            <a:r>
              <a:rPr i="0" lang="en-US" sz="1200" u="none" cap="none" strike="noStrike">
                <a:solidFill>
                  <a:srgbClr val="002060"/>
                </a:solidFill>
              </a:rPr>
              <a:t>Unified resilience delivers stronger business outcomes</a:t>
            </a:r>
            <a:endParaRPr i="0" sz="1200" u="none" cap="none" strike="noStrike"/>
          </a:p>
        </p:txBody>
      </p:sp>
      <p:pic>
        <p:nvPicPr>
          <p:cNvPr descr="preencoded.png" id="506" name="Google Shape;506;g39d3233353a_0_4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9362" y="674793"/>
            <a:ext cx="4773813" cy="4773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9d3233353a_0_469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513" name="Google Shape;513;g39d3233353a_0_469"/>
          <p:cNvSpPr txBox="1"/>
          <p:nvPr>
            <p:ph idx="1" type="body"/>
          </p:nvPr>
        </p:nvSpPr>
        <p:spPr>
          <a:xfrm>
            <a:off x="297325" y="1644400"/>
            <a:ext cx="5238900" cy="4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0" lang="en-US"/>
              <a:t>Assessment and Critique</a:t>
            </a:r>
            <a:r>
              <a:rPr b="0" lang="en-US"/>
              <a:t>: Systematic evaluation of existing domain plans</a:t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US"/>
              <a:t>Identifying Misalignments:</a:t>
            </a:r>
            <a:r>
              <a:rPr b="0" lang="en-US"/>
              <a:t> Spotting gaps, conflicts, and redundancies across domains</a:t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US"/>
              <a:t>Merging Plan Components:</a:t>
            </a:r>
            <a:r>
              <a:rPr b="0" lang="en-US"/>
              <a:t> Strategic integration methodologies and best practices</a:t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US"/>
              <a:t>Governance Improvement</a:t>
            </a:r>
            <a:r>
              <a:rPr b="0" lang="en-US"/>
              <a:t>: Strengthening oversight and accountability structures</a:t>
            </a:r>
            <a:endParaRPr b="0" sz="3300"/>
          </a:p>
        </p:txBody>
      </p:sp>
      <p:sp>
        <p:nvSpPr>
          <p:cNvPr id="514" name="Google Shape;514;g39d3233353a_0_46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15" name="Google Shape;515;g39d3233353a_0_46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" name="Google Shape;516;g39d3233353a_0_469"/>
          <p:cNvSpPr txBox="1"/>
          <p:nvPr>
            <p:ph idx="1" type="body"/>
          </p:nvPr>
        </p:nvSpPr>
        <p:spPr>
          <a:xfrm>
            <a:off x="5884400" y="1644400"/>
            <a:ext cx="60561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b="0" lang="en-US"/>
              <a:t>Structural Assessment: Identify and evaluate structural gaps in domain-specific resilience plans</a:t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US"/>
              <a:t>Logical Integration: Merge fragmented strategies into unified, coherent resilience structures</a:t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US"/>
              <a:t>Governance Enhancement: Strengthen governance frameworks and improve organizational clarity</a:t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0" lang="en-US"/>
              <a:t>Certification Readiness: Build competencies essential for DRI International professional advancement</a:t>
            </a:r>
            <a:endParaRPr b="0" sz="3300"/>
          </a:p>
        </p:txBody>
      </p:sp>
      <p:sp>
        <p:nvSpPr>
          <p:cNvPr id="517" name="Google Shape;517;g39d3233353a_0_469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9d3233353a_0_47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24" name="Google Shape;524;g39d3233353a_0_47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25" name="Google Shape;525;g39d3233353a_0_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023" y="1249291"/>
            <a:ext cx="4265595" cy="426559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39d3233353a_0_479"/>
          <p:cNvSpPr/>
          <p:nvPr/>
        </p:nvSpPr>
        <p:spPr>
          <a:xfrm>
            <a:off x="4964281" y="531275"/>
            <a:ext cx="66393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884"/>
              <a:buFont typeface="Nunito Sans"/>
              <a:buNone/>
            </a:pPr>
            <a:r>
              <a:rPr i="0" lang="en-US" sz="3884" u="none" cap="none" strike="noStrike">
                <a:solidFill>
                  <a:srgbClr val="D1282E"/>
                </a:solidFill>
              </a:rPr>
              <a:t>Why Domain Plans Require Review</a:t>
            </a:r>
            <a:endParaRPr i="0" sz="3884" u="none" cap="none" strike="noStrike"/>
          </a:p>
        </p:txBody>
      </p:sp>
      <p:sp>
        <p:nvSpPr>
          <p:cNvPr id="527" name="Google Shape;527;g39d3233353a_0_479"/>
          <p:cNvSpPr/>
          <p:nvPr/>
        </p:nvSpPr>
        <p:spPr>
          <a:xfrm>
            <a:off x="4964281" y="1963879"/>
            <a:ext cx="66393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8"/>
              <a:buFont typeface="Inter"/>
              <a:buNone/>
            </a:pPr>
            <a:r>
              <a:rPr i="0" lang="en-US" sz="1527" u="none" cap="none" strike="noStrike">
                <a:solidFill>
                  <a:srgbClr val="002060"/>
                </a:solidFill>
              </a:rPr>
              <a:t>When business units develop resilience plans independently, critical misalignments emerge that compromise organizational recovery effectiveness.</a:t>
            </a:r>
            <a:endParaRPr i="0" sz="1527" u="none" cap="none" strike="noStrike"/>
          </a:p>
        </p:txBody>
      </p:sp>
      <p:sp>
        <p:nvSpPr>
          <p:cNvPr id="528" name="Google Shape;528;g39d3233353a_0_479"/>
          <p:cNvSpPr/>
          <p:nvPr/>
        </p:nvSpPr>
        <p:spPr>
          <a:xfrm>
            <a:off x="4964281" y="3090424"/>
            <a:ext cx="66393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8"/>
              <a:buFont typeface="Inter"/>
              <a:buNone/>
            </a:pPr>
            <a:r>
              <a:rPr b="1" i="0" lang="en-US" sz="1527" u="none" cap="none" strike="noStrike">
                <a:solidFill>
                  <a:srgbClr val="002060"/>
                </a:solidFill>
              </a:rPr>
              <a:t>Independent Development Issues: </a:t>
            </a:r>
            <a:r>
              <a:rPr i="0" lang="en-US" sz="1527" u="none" cap="none" strike="noStrike">
                <a:solidFill>
                  <a:srgbClr val="002060"/>
                </a:solidFill>
              </a:rPr>
              <a:t>Siloed planning creates conflicting priorities and inconsistent approaches across business domains</a:t>
            </a:r>
            <a:endParaRPr i="0" sz="1527" u="none" cap="none" strike="noStrike"/>
          </a:p>
        </p:txBody>
      </p:sp>
      <p:sp>
        <p:nvSpPr>
          <p:cNvPr id="529" name="Google Shape;529;g39d3233353a_0_479"/>
          <p:cNvSpPr/>
          <p:nvPr/>
        </p:nvSpPr>
        <p:spPr>
          <a:xfrm>
            <a:off x="4964281" y="4108264"/>
            <a:ext cx="6639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8"/>
              <a:buFont typeface="Inter"/>
              <a:buNone/>
            </a:pPr>
            <a:r>
              <a:rPr b="1" i="0" lang="en-US" sz="1527" u="none" cap="none" strike="noStrike">
                <a:solidFill>
                  <a:srgbClr val="002060"/>
                </a:solidFill>
              </a:rPr>
              <a:t>RTO/RPO Gap Impact: </a:t>
            </a:r>
            <a:r>
              <a:rPr i="0" lang="en-US" sz="1527" u="none" cap="none" strike="noStrike">
                <a:solidFill>
                  <a:srgbClr val="002060"/>
                </a:solidFill>
              </a:rPr>
              <a:t>Misaligned recovery objectives reduce overall recovery success rates and extend downtime</a:t>
            </a:r>
            <a:endParaRPr i="0" sz="1527" u="none" cap="none" strike="noStrike"/>
          </a:p>
        </p:txBody>
      </p:sp>
      <p:sp>
        <p:nvSpPr>
          <p:cNvPr id="530" name="Google Shape;530;g39d3233353a_0_479"/>
          <p:cNvSpPr/>
          <p:nvPr/>
        </p:nvSpPr>
        <p:spPr>
          <a:xfrm>
            <a:off x="4964281" y="4809861"/>
            <a:ext cx="6639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8"/>
              <a:buFont typeface="Inter"/>
              <a:buNone/>
            </a:pPr>
            <a:r>
              <a:rPr b="1" i="0" lang="en-US" sz="1527" u="none" cap="none" strike="noStrike">
                <a:solidFill>
                  <a:srgbClr val="002060"/>
                </a:solidFill>
              </a:rPr>
              <a:t>Limited Cross-Domain Visibility: </a:t>
            </a:r>
            <a:r>
              <a:rPr i="0" lang="en-US" sz="1527" u="none" cap="none" strike="noStrike">
                <a:solidFill>
                  <a:srgbClr val="002060"/>
                </a:solidFill>
              </a:rPr>
              <a:t>Teams lack awareness of dependencies and resource conflicts with other domains</a:t>
            </a:r>
            <a:endParaRPr i="0" sz="1527" u="none" cap="none" strike="noStrike"/>
          </a:p>
        </p:txBody>
      </p:sp>
      <p:sp>
        <p:nvSpPr>
          <p:cNvPr id="531" name="Google Shape;531;g39d3233353a_0_479"/>
          <p:cNvSpPr/>
          <p:nvPr/>
        </p:nvSpPr>
        <p:spPr>
          <a:xfrm>
            <a:off x="4964281" y="5620163"/>
            <a:ext cx="6639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8"/>
              <a:buFont typeface="Inter"/>
              <a:buNone/>
            </a:pPr>
            <a:r>
              <a:rPr i="0" lang="en-US" sz="1527" u="none" cap="none" strike="noStrike">
                <a:solidFill>
                  <a:srgbClr val="002060"/>
                </a:solidFill>
              </a:rPr>
              <a:t>Systematic critique builds the foundation for successful integration and improved resilience maturity.</a:t>
            </a:r>
            <a:endParaRPr i="0" sz="1527" u="none" cap="none" strike="noStrik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9d3233353a_0_49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38" name="Google Shape;538;g39d3233353a_0_49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9" name="Google Shape;539;g39d3233353a_0_492"/>
          <p:cNvSpPr/>
          <p:nvPr/>
        </p:nvSpPr>
        <p:spPr>
          <a:xfrm>
            <a:off x="545176" y="464650"/>
            <a:ext cx="88128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890"/>
              <a:buFont typeface="Nunito Sans"/>
              <a:buNone/>
            </a:pPr>
            <a:r>
              <a:rPr i="0" lang="en-US" sz="3889" u="none" cap="none" strike="noStrike">
                <a:solidFill>
                  <a:srgbClr val="D1282E"/>
                </a:solidFill>
              </a:rPr>
              <a:t>Key Elements to Assess in Each Plan</a:t>
            </a:r>
            <a:endParaRPr i="0" sz="3889" u="none" cap="none" strike="noStrike"/>
          </a:p>
        </p:txBody>
      </p:sp>
      <p:sp>
        <p:nvSpPr>
          <p:cNvPr id="540" name="Google Shape;540;g39d3233353a_0_492"/>
          <p:cNvSpPr/>
          <p:nvPr/>
        </p:nvSpPr>
        <p:spPr>
          <a:xfrm>
            <a:off x="545176" y="1480650"/>
            <a:ext cx="105831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Font typeface="Inter"/>
              <a:buNone/>
            </a:pPr>
            <a:r>
              <a:rPr i="0" lang="en-US" sz="1529" u="none" cap="none" strike="noStrike">
                <a:solidFill>
                  <a:srgbClr val="002060"/>
                </a:solidFill>
              </a:rPr>
              <a:t>A comprehensive critique framework ensures thorough evaluation of every domain plan component before integration begins.</a:t>
            </a:r>
            <a:endParaRPr i="0" sz="1529" u="none" cap="none" strike="noStrike"/>
          </a:p>
        </p:txBody>
      </p:sp>
      <p:sp>
        <p:nvSpPr>
          <p:cNvPr id="541" name="Google Shape;541;g39d3233353a_0_492"/>
          <p:cNvSpPr/>
          <p:nvPr/>
        </p:nvSpPr>
        <p:spPr>
          <a:xfrm>
            <a:off x="545176" y="2338053"/>
            <a:ext cx="5199900" cy="1928400"/>
          </a:xfrm>
          <a:prstGeom prst="roundRect">
            <a:avLst>
              <a:gd fmla="val 4317" name="adj"/>
            </a:avLst>
          </a:prstGeom>
          <a:solidFill>
            <a:srgbClr val="F6D5D5"/>
          </a:solidFill>
          <a:ln cap="flat" cmpd="sng" w="83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900" lIns="79900" spcFirstLastPara="1" rIns="79900" wrap="square" tIns="7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39d3233353a_0_492"/>
          <p:cNvSpPr/>
          <p:nvPr/>
        </p:nvSpPr>
        <p:spPr>
          <a:xfrm>
            <a:off x="735399" y="2542950"/>
            <a:ext cx="4318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23"/>
              <a:buFont typeface="Nunito Sans"/>
              <a:buNone/>
            </a:pPr>
            <a:r>
              <a:rPr i="0" lang="en-US" sz="1922" u="none" cap="none" strike="noStrike">
                <a:solidFill>
                  <a:srgbClr val="002060"/>
                </a:solidFill>
              </a:rPr>
              <a:t>Scope &amp; Dependencies</a:t>
            </a:r>
            <a:endParaRPr i="0" sz="1922" u="none" cap="none" strike="noStrike"/>
          </a:p>
        </p:txBody>
      </p:sp>
      <p:sp>
        <p:nvSpPr>
          <p:cNvPr id="543" name="Google Shape;543;g39d3233353a_0_492"/>
          <p:cNvSpPr/>
          <p:nvPr/>
        </p:nvSpPr>
        <p:spPr>
          <a:xfrm>
            <a:off x="735402" y="2971608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Complete process coverage analysis</a:t>
            </a:r>
            <a:endParaRPr i="0" sz="1529" u="none" cap="none" strike="noStrike"/>
          </a:p>
        </p:txBody>
      </p:sp>
      <p:sp>
        <p:nvSpPr>
          <p:cNvPr id="544" name="Google Shape;544;g39d3233353a_0_492"/>
          <p:cNvSpPr/>
          <p:nvPr/>
        </p:nvSpPr>
        <p:spPr>
          <a:xfrm>
            <a:off x="735402" y="3358111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Cross-domain dependency mapping</a:t>
            </a:r>
            <a:endParaRPr i="0" sz="1529" u="none" cap="none" strike="noStrike"/>
          </a:p>
        </p:txBody>
      </p:sp>
      <p:sp>
        <p:nvSpPr>
          <p:cNvPr id="545" name="Google Shape;545;g39d3233353a_0_492"/>
          <p:cNvSpPr/>
          <p:nvPr/>
        </p:nvSpPr>
        <p:spPr>
          <a:xfrm>
            <a:off x="735402" y="3744613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Resource requirement documentation</a:t>
            </a:r>
            <a:endParaRPr i="0" sz="1529" u="none" cap="none" strike="noStrike"/>
          </a:p>
        </p:txBody>
      </p:sp>
      <p:sp>
        <p:nvSpPr>
          <p:cNvPr id="546" name="Google Shape;546;g39d3233353a_0_492"/>
          <p:cNvSpPr/>
          <p:nvPr/>
        </p:nvSpPr>
        <p:spPr>
          <a:xfrm>
            <a:off x="5928791" y="2338053"/>
            <a:ext cx="5199900" cy="1928400"/>
          </a:xfrm>
          <a:prstGeom prst="roundRect">
            <a:avLst>
              <a:gd fmla="val 4317" name="adj"/>
            </a:avLst>
          </a:prstGeom>
          <a:solidFill>
            <a:srgbClr val="F6D5D5"/>
          </a:solidFill>
          <a:ln cap="flat" cmpd="sng" w="83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900" lIns="79900" spcFirstLastPara="1" rIns="79900" wrap="square" tIns="7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39d3233353a_0_492"/>
          <p:cNvSpPr/>
          <p:nvPr/>
        </p:nvSpPr>
        <p:spPr>
          <a:xfrm>
            <a:off x="6119031" y="2535449"/>
            <a:ext cx="40995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23"/>
              <a:buFont typeface="Nunito Sans"/>
              <a:buNone/>
            </a:pPr>
            <a:r>
              <a:rPr i="0" lang="en-US" sz="1922" u="none" cap="none" strike="noStrike">
                <a:solidFill>
                  <a:srgbClr val="002060"/>
                </a:solidFill>
              </a:rPr>
              <a:t>Governance Structure</a:t>
            </a:r>
            <a:endParaRPr i="0" sz="1922" u="none" cap="none" strike="noStrike"/>
          </a:p>
        </p:txBody>
      </p:sp>
      <p:sp>
        <p:nvSpPr>
          <p:cNvPr id="548" name="Google Shape;548;g39d3233353a_0_492"/>
          <p:cNvSpPr/>
          <p:nvPr/>
        </p:nvSpPr>
        <p:spPr>
          <a:xfrm>
            <a:off x="6119017" y="2971608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Clear role definitions and accountability</a:t>
            </a:r>
            <a:endParaRPr i="0" sz="1529" u="none" cap="none" strike="noStrike"/>
          </a:p>
        </p:txBody>
      </p:sp>
      <p:sp>
        <p:nvSpPr>
          <p:cNvPr id="549" name="Google Shape;549;g39d3233353a_0_492"/>
          <p:cNvSpPr/>
          <p:nvPr/>
        </p:nvSpPr>
        <p:spPr>
          <a:xfrm>
            <a:off x="6119017" y="3358111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Escalation path documentation</a:t>
            </a:r>
            <a:endParaRPr i="0" sz="1529" u="none" cap="none" strike="noStrike"/>
          </a:p>
        </p:txBody>
      </p:sp>
      <p:sp>
        <p:nvSpPr>
          <p:cNvPr id="550" name="Google Shape;550;g39d3233353a_0_492"/>
          <p:cNvSpPr/>
          <p:nvPr/>
        </p:nvSpPr>
        <p:spPr>
          <a:xfrm>
            <a:off x="6119017" y="3744613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Decision-making authority mapping</a:t>
            </a:r>
            <a:endParaRPr i="0" sz="1529" u="none" cap="none" strike="noStrike"/>
          </a:p>
        </p:txBody>
      </p:sp>
      <p:sp>
        <p:nvSpPr>
          <p:cNvPr id="551" name="Google Shape;551;g39d3233353a_0_492"/>
          <p:cNvSpPr/>
          <p:nvPr/>
        </p:nvSpPr>
        <p:spPr>
          <a:xfrm>
            <a:off x="545176" y="4464961"/>
            <a:ext cx="5199900" cy="1928400"/>
          </a:xfrm>
          <a:prstGeom prst="roundRect">
            <a:avLst>
              <a:gd fmla="val 4317" name="adj"/>
            </a:avLst>
          </a:prstGeom>
          <a:solidFill>
            <a:srgbClr val="F6D5D5"/>
          </a:solidFill>
          <a:ln cap="flat" cmpd="sng" w="83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900" lIns="79900" spcFirstLastPara="1" rIns="79900" wrap="square" tIns="7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39d3233353a_0_492"/>
          <p:cNvSpPr/>
          <p:nvPr/>
        </p:nvSpPr>
        <p:spPr>
          <a:xfrm>
            <a:off x="735399" y="4662376"/>
            <a:ext cx="4318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23"/>
              <a:buFont typeface="Nunito Sans"/>
              <a:buNone/>
            </a:pPr>
            <a:r>
              <a:rPr i="0" lang="en-US" sz="1922" u="none" cap="none" strike="noStrike">
                <a:solidFill>
                  <a:srgbClr val="002060"/>
                </a:solidFill>
              </a:rPr>
              <a:t>Recovery Sequencing</a:t>
            </a:r>
            <a:endParaRPr i="0" sz="1922" u="none" cap="none" strike="noStrike"/>
          </a:p>
        </p:txBody>
      </p:sp>
      <p:sp>
        <p:nvSpPr>
          <p:cNvPr id="553" name="Google Shape;553;g39d3233353a_0_492"/>
          <p:cNvSpPr/>
          <p:nvPr/>
        </p:nvSpPr>
        <p:spPr>
          <a:xfrm>
            <a:off x="735402" y="5098518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Priority tier alignment verification</a:t>
            </a:r>
            <a:endParaRPr i="0" sz="1529" u="none" cap="none" strike="noStrike"/>
          </a:p>
        </p:txBody>
      </p:sp>
      <p:sp>
        <p:nvSpPr>
          <p:cNvPr id="554" name="Google Shape;554;g39d3233353a_0_492"/>
          <p:cNvSpPr/>
          <p:nvPr/>
        </p:nvSpPr>
        <p:spPr>
          <a:xfrm>
            <a:off x="735402" y="5485020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RTO/RPO consistency checking</a:t>
            </a:r>
            <a:endParaRPr i="0" sz="1529" u="none" cap="none" strike="noStrike"/>
          </a:p>
        </p:txBody>
      </p:sp>
      <p:sp>
        <p:nvSpPr>
          <p:cNvPr id="555" name="Google Shape;555;g39d3233353a_0_492"/>
          <p:cNvSpPr/>
          <p:nvPr/>
        </p:nvSpPr>
        <p:spPr>
          <a:xfrm>
            <a:off x="735402" y="5871523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Interdependency validation</a:t>
            </a:r>
            <a:endParaRPr i="0" sz="1529" u="none" cap="none" strike="noStrike"/>
          </a:p>
        </p:txBody>
      </p:sp>
      <p:sp>
        <p:nvSpPr>
          <p:cNvPr id="556" name="Google Shape;556;g39d3233353a_0_492"/>
          <p:cNvSpPr/>
          <p:nvPr/>
        </p:nvSpPr>
        <p:spPr>
          <a:xfrm>
            <a:off x="5928791" y="4464961"/>
            <a:ext cx="5199900" cy="1928400"/>
          </a:xfrm>
          <a:prstGeom prst="roundRect">
            <a:avLst>
              <a:gd fmla="val 4317" name="adj"/>
            </a:avLst>
          </a:prstGeom>
          <a:solidFill>
            <a:srgbClr val="F6D5D5"/>
          </a:solidFill>
          <a:ln cap="flat" cmpd="sng" w="83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900" lIns="79900" spcFirstLastPara="1" rIns="79900" wrap="square" tIns="7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39d3233353a_0_492"/>
          <p:cNvSpPr/>
          <p:nvPr/>
        </p:nvSpPr>
        <p:spPr>
          <a:xfrm>
            <a:off x="6119030" y="4695674"/>
            <a:ext cx="4363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23"/>
              <a:buFont typeface="Nunito Sans"/>
              <a:buNone/>
            </a:pPr>
            <a:r>
              <a:rPr i="0" lang="en-US" sz="1922" u="none" cap="none" strike="noStrike">
                <a:solidFill>
                  <a:srgbClr val="002060"/>
                </a:solidFill>
              </a:rPr>
              <a:t>Testing &amp; Version Control</a:t>
            </a:r>
            <a:endParaRPr i="0" sz="1922" u="none" cap="none" strike="noStrike"/>
          </a:p>
        </p:txBody>
      </p:sp>
      <p:sp>
        <p:nvSpPr>
          <p:cNvPr id="558" name="Google Shape;558;g39d3233353a_0_492"/>
          <p:cNvSpPr/>
          <p:nvPr/>
        </p:nvSpPr>
        <p:spPr>
          <a:xfrm>
            <a:off x="6119017" y="5098518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Exercise history and results</a:t>
            </a:r>
            <a:endParaRPr i="0" sz="1529" u="none" cap="none" strike="noStrike"/>
          </a:p>
        </p:txBody>
      </p:sp>
      <p:sp>
        <p:nvSpPr>
          <p:cNvPr id="559" name="Google Shape;559;g39d3233353a_0_492"/>
          <p:cNvSpPr/>
          <p:nvPr/>
        </p:nvSpPr>
        <p:spPr>
          <a:xfrm>
            <a:off x="6119017" y="5485020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Plan update frequency tracking</a:t>
            </a:r>
            <a:endParaRPr i="0" sz="1529" u="none" cap="none" strike="noStrike"/>
          </a:p>
        </p:txBody>
      </p:sp>
      <p:sp>
        <p:nvSpPr>
          <p:cNvPr id="560" name="Google Shape;560;g39d3233353a_0_492"/>
          <p:cNvSpPr/>
          <p:nvPr/>
        </p:nvSpPr>
        <p:spPr>
          <a:xfrm>
            <a:off x="6119017" y="5871523"/>
            <a:ext cx="4819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711" lvl="0" marL="29971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30"/>
              <a:buChar char="•"/>
            </a:pPr>
            <a:r>
              <a:rPr i="0" lang="en-US" sz="1529" u="none" cap="none" strike="noStrike">
                <a:solidFill>
                  <a:srgbClr val="002060"/>
                </a:solidFill>
              </a:rPr>
              <a:t>Change management processes</a:t>
            </a:r>
            <a:endParaRPr i="0" sz="1529" u="none" cap="none" strike="noStrik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9d3233353a_0_52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67" name="Google Shape;567;g39d3233353a_0_52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68" name="Google Shape;568;g39d3233353a_0_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25" y="990877"/>
            <a:ext cx="4379161" cy="437916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39d3233353a_0_520"/>
          <p:cNvSpPr/>
          <p:nvPr/>
        </p:nvSpPr>
        <p:spPr>
          <a:xfrm>
            <a:off x="5046325" y="359550"/>
            <a:ext cx="68169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89"/>
              <a:buFont typeface="Nunito Sans"/>
              <a:buNone/>
            </a:pPr>
            <a:r>
              <a:rPr i="0" lang="en-US" sz="3989" u="none" cap="none" strike="noStrike">
                <a:solidFill>
                  <a:srgbClr val="D1282E"/>
                </a:solidFill>
              </a:rPr>
              <a:t>Identifying Gaps and Weaknesses</a:t>
            </a:r>
            <a:endParaRPr i="0" sz="3989" u="none" cap="none" strike="noStrike"/>
          </a:p>
        </p:txBody>
      </p:sp>
      <p:sp>
        <p:nvSpPr>
          <p:cNvPr id="570" name="Google Shape;570;g39d3233353a_0_520"/>
          <p:cNvSpPr/>
          <p:nvPr/>
        </p:nvSpPr>
        <p:spPr>
          <a:xfrm>
            <a:off x="5046325" y="1833643"/>
            <a:ext cx="68169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9"/>
              <a:buFont typeface="Inter"/>
              <a:buNone/>
            </a:pPr>
            <a:r>
              <a:rPr i="0" lang="en-US" sz="1568" u="none" cap="none" strike="noStrike">
                <a:solidFill>
                  <a:srgbClr val="002060"/>
                </a:solidFill>
              </a:rPr>
              <a:t>Systematic gap analysis reveals critical weaknesses that undermine plan effectiveness and organizational resilience capabilities.</a:t>
            </a:r>
            <a:endParaRPr i="0" sz="1568" u="none" cap="none" strike="noStrike"/>
          </a:p>
        </p:txBody>
      </p:sp>
      <p:sp>
        <p:nvSpPr>
          <p:cNvPr id="571" name="Google Shape;571;g39d3233353a_0_520"/>
          <p:cNvSpPr/>
          <p:nvPr/>
        </p:nvSpPr>
        <p:spPr>
          <a:xfrm>
            <a:off x="5046325" y="2667230"/>
            <a:ext cx="68169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9"/>
              <a:buFont typeface="Inter"/>
              <a:buNone/>
            </a:pPr>
            <a:r>
              <a:rPr b="1" i="0" lang="en-US" sz="1568" u="none" cap="none" strike="noStrike">
                <a:solidFill>
                  <a:srgbClr val="002060"/>
                </a:solidFill>
              </a:rPr>
              <a:t>Ownership Ambiguity- </a:t>
            </a:r>
            <a:r>
              <a:rPr i="0" lang="en-US" sz="1568" u="none" cap="none" strike="noStrike">
                <a:solidFill>
                  <a:srgbClr val="002060"/>
                </a:solidFill>
              </a:rPr>
              <a:t>Missing or unclear accountability structures create confusion during crisis response and delay decision-making</a:t>
            </a:r>
            <a:endParaRPr i="0" sz="1568" u="none" cap="none" strike="noStrike"/>
          </a:p>
        </p:txBody>
      </p:sp>
      <p:sp>
        <p:nvSpPr>
          <p:cNvPr id="572" name="Google Shape;572;g39d3233353a_0_520"/>
          <p:cNvSpPr/>
          <p:nvPr/>
        </p:nvSpPr>
        <p:spPr>
          <a:xfrm>
            <a:off x="5046325" y="3388960"/>
            <a:ext cx="68169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9"/>
              <a:buFont typeface="Inter"/>
              <a:buNone/>
            </a:pPr>
            <a:r>
              <a:rPr b="1" i="0" lang="en-US" sz="1568" u="none" cap="none" strike="noStrike">
                <a:solidFill>
                  <a:srgbClr val="002060"/>
                </a:solidFill>
              </a:rPr>
              <a:t>Terminology Inconsistencies- </a:t>
            </a:r>
            <a:r>
              <a:rPr i="0" lang="en-US" sz="1568" u="none" cap="none" strike="noStrike">
                <a:solidFill>
                  <a:srgbClr val="002060"/>
                </a:solidFill>
              </a:rPr>
              <a:t>Conflicting definitions and structural approaches hinder communication and coordination across domains</a:t>
            </a:r>
            <a:endParaRPr i="0" sz="1568" u="none" cap="none" strike="noStrike"/>
          </a:p>
        </p:txBody>
      </p:sp>
      <p:sp>
        <p:nvSpPr>
          <p:cNvPr id="573" name="Google Shape;573;g39d3233353a_0_520"/>
          <p:cNvSpPr/>
          <p:nvPr/>
        </p:nvSpPr>
        <p:spPr>
          <a:xfrm>
            <a:off x="5046325" y="4178663"/>
            <a:ext cx="68169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9"/>
              <a:buFont typeface="Inter"/>
              <a:buNone/>
            </a:pPr>
            <a:r>
              <a:rPr b="1" i="0" lang="en-US" sz="1568" u="none" cap="none" strike="noStrike">
                <a:solidFill>
                  <a:srgbClr val="002060"/>
                </a:solidFill>
              </a:rPr>
              <a:t>Operational Realism Deficits- </a:t>
            </a:r>
            <a:r>
              <a:rPr i="0" lang="en-US" sz="1568" u="none" cap="none" strike="noStrike">
                <a:solidFill>
                  <a:srgbClr val="002060"/>
                </a:solidFill>
              </a:rPr>
              <a:t>Plans lacking practical testing evidence or operational validation fail during actual incidents</a:t>
            </a:r>
            <a:endParaRPr i="0" sz="1568" u="none" cap="none" strike="noStrike"/>
          </a:p>
        </p:txBody>
      </p:sp>
      <p:sp>
        <p:nvSpPr>
          <p:cNvPr id="574" name="Google Shape;574;g39d3233353a_0_520"/>
          <p:cNvSpPr/>
          <p:nvPr/>
        </p:nvSpPr>
        <p:spPr>
          <a:xfrm>
            <a:off x="5046325" y="4900394"/>
            <a:ext cx="6816900" cy="9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9"/>
              <a:buFont typeface="Inter"/>
              <a:buNone/>
            </a:pPr>
            <a:r>
              <a:rPr b="1" i="0" lang="en-US" sz="1568" u="none" cap="none" strike="noStrike">
                <a:solidFill>
                  <a:srgbClr val="002060"/>
                </a:solidFill>
              </a:rPr>
              <a:t>Enterprise Risk Disconnection- </a:t>
            </a:r>
            <a:r>
              <a:rPr i="0" lang="en-US" sz="1568" u="none" cap="none" strike="noStrike">
                <a:solidFill>
                  <a:srgbClr val="002060"/>
                </a:solidFill>
              </a:rPr>
              <a:t>Weak linkage to overall risk management reduces strategic alignment and resource optimization</a:t>
            </a:r>
            <a:endParaRPr i="0" sz="1568" u="none" cap="none" strike="noStrik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9d3233353a_0_53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81" name="Google Shape;581;g39d3233353a_0_53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2" name="Google Shape;582;g39d3233353a_0_533"/>
          <p:cNvSpPr/>
          <p:nvPr/>
        </p:nvSpPr>
        <p:spPr>
          <a:xfrm>
            <a:off x="206525" y="175750"/>
            <a:ext cx="73755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674"/>
              <a:buFont typeface="Nunito Sans"/>
              <a:buNone/>
            </a:pPr>
            <a:r>
              <a:rPr i="0" lang="en-US" sz="3673" u="none" cap="none" strike="noStrike">
                <a:solidFill>
                  <a:srgbClr val="D1282E"/>
                </a:solidFill>
              </a:rPr>
              <a:t>Spotting Redundancies or Conflicts</a:t>
            </a:r>
            <a:endParaRPr i="0" sz="3673" u="none" cap="none" strike="noStrike"/>
          </a:p>
        </p:txBody>
      </p:sp>
      <p:sp>
        <p:nvSpPr>
          <p:cNvPr id="583" name="Google Shape;583;g39d3233353a_0_533"/>
          <p:cNvSpPr/>
          <p:nvPr/>
        </p:nvSpPr>
        <p:spPr>
          <a:xfrm>
            <a:off x="206525" y="1137922"/>
            <a:ext cx="116370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1"/>
              <a:buFont typeface="Inter"/>
              <a:buNone/>
            </a:pPr>
            <a:r>
              <a:rPr i="0" lang="en-US" sz="1460" u="none" cap="none" strike="noStrike">
                <a:solidFill>
                  <a:srgbClr val="002060"/>
                </a:solidFill>
              </a:rPr>
              <a:t>Identifying overlapping actions and conflicting requirements prevents resource waste and operational friction during recovery operations.</a:t>
            </a:r>
            <a:endParaRPr i="0" sz="1460" u="none" cap="none" strike="noStrike"/>
          </a:p>
        </p:txBody>
      </p:sp>
      <p:sp>
        <p:nvSpPr>
          <p:cNvPr id="584" name="Google Shape;584;g39d3233353a_0_533"/>
          <p:cNvSpPr/>
          <p:nvPr/>
        </p:nvSpPr>
        <p:spPr>
          <a:xfrm>
            <a:off x="206525" y="1949692"/>
            <a:ext cx="5724600" cy="2146200"/>
          </a:xfrm>
          <a:prstGeom prst="roundRect">
            <a:avLst>
              <a:gd fmla="val 3674" name="adj"/>
            </a:avLst>
          </a:prstGeom>
          <a:solidFill>
            <a:srgbClr val="F6D5D5"/>
          </a:solidFill>
          <a:ln cap="flat" cmpd="sng" w="84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925" lIns="80925" spcFirstLastPara="1" rIns="80925" wrap="square" tIns="8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39d3233353a_0_533"/>
          <p:cNvSpPr/>
          <p:nvPr/>
        </p:nvSpPr>
        <p:spPr>
          <a:xfrm>
            <a:off x="400983" y="2144149"/>
            <a:ext cx="563100" cy="563100"/>
          </a:xfrm>
          <a:prstGeom prst="roundRect">
            <a:avLst>
              <a:gd fmla="val 14369820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925" lIns="80925" spcFirstLastPara="1" rIns="80925" wrap="square" tIns="8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9d3233353a_0_533"/>
          <p:cNvSpPr/>
          <p:nvPr/>
        </p:nvSpPr>
        <p:spPr>
          <a:xfrm>
            <a:off x="400983" y="2895105"/>
            <a:ext cx="2346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15"/>
              <a:buFont typeface="Nunito Sans"/>
              <a:buNone/>
            </a:pPr>
            <a:r>
              <a:rPr i="0" lang="en-US" sz="1814" u="none" cap="none" strike="noStrike">
                <a:solidFill>
                  <a:srgbClr val="002060"/>
                </a:solidFill>
              </a:rPr>
              <a:t>Duplicate Actions</a:t>
            </a:r>
            <a:endParaRPr i="0" sz="1814" u="none" cap="none" strike="noStrike"/>
          </a:p>
        </p:txBody>
      </p:sp>
      <p:sp>
        <p:nvSpPr>
          <p:cNvPr id="587" name="Google Shape;587;g39d3233353a_0_533"/>
          <p:cNvSpPr/>
          <p:nvPr/>
        </p:nvSpPr>
        <p:spPr>
          <a:xfrm>
            <a:off x="400983" y="3300990"/>
            <a:ext cx="53358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1"/>
              <a:buFont typeface="Inter"/>
              <a:buNone/>
            </a:pPr>
            <a:r>
              <a:rPr i="0" lang="en-US" sz="1460" u="none" cap="none" strike="noStrike">
                <a:solidFill>
                  <a:srgbClr val="002060"/>
                </a:solidFill>
              </a:rPr>
              <a:t>Multiple domains performing identical tasks wastes resources and creates coordination challenges</a:t>
            </a:r>
            <a:endParaRPr i="0" sz="1460" u="none" cap="none" strike="noStrike"/>
          </a:p>
        </p:txBody>
      </p:sp>
      <p:sp>
        <p:nvSpPr>
          <p:cNvPr id="588" name="Google Shape;588;g39d3233353a_0_533"/>
          <p:cNvSpPr/>
          <p:nvPr/>
        </p:nvSpPr>
        <p:spPr>
          <a:xfrm>
            <a:off x="6118887" y="1949692"/>
            <a:ext cx="5724900" cy="2146200"/>
          </a:xfrm>
          <a:prstGeom prst="roundRect">
            <a:avLst>
              <a:gd fmla="val 3674" name="adj"/>
            </a:avLst>
          </a:prstGeom>
          <a:solidFill>
            <a:srgbClr val="F6D5D5"/>
          </a:solidFill>
          <a:ln cap="flat" cmpd="sng" w="84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925" lIns="80925" spcFirstLastPara="1" rIns="80925" wrap="square" tIns="8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39d3233353a_0_533"/>
          <p:cNvSpPr/>
          <p:nvPr/>
        </p:nvSpPr>
        <p:spPr>
          <a:xfrm>
            <a:off x="6313344" y="2144149"/>
            <a:ext cx="563100" cy="563100"/>
          </a:xfrm>
          <a:prstGeom prst="roundRect">
            <a:avLst>
              <a:gd fmla="val 14369820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925" lIns="80925" spcFirstLastPara="1" rIns="80925" wrap="square" tIns="8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9d3233353a_0_533"/>
          <p:cNvSpPr/>
          <p:nvPr/>
        </p:nvSpPr>
        <p:spPr>
          <a:xfrm>
            <a:off x="6313344" y="2895105"/>
            <a:ext cx="2502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15"/>
              <a:buFont typeface="Nunito Sans"/>
              <a:buNone/>
            </a:pPr>
            <a:r>
              <a:rPr i="0" lang="en-US" sz="1814" u="none" cap="none" strike="noStrike">
                <a:solidFill>
                  <a:srgbClr val="002060"/>
                </a:solidFill>
              </a:rPr>
              <a:t>Conflicting RTO Targets</a:t>
            </a:r>
            <a:endParaRPr i="0" sz="1814" u="none" cap="none" strike="noStrike"/>
          </a:p>
        </p:txBody>
      </p:sp>
      <p:sp>
        <p:nvSpPr>
          <p:cNvPr id="591" name="Google Shape;591;g39d3233353a_0_533"/>
          <p:cNvSpPr/>
          <p:nvPr/>
        </p:nvSpPr>
        <p:spPr>
          <a:xfrm>
            <a:off x="6313344" y="3300990"/>
            <a:ext cx="53358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1"/>
              <a:buFont typeface="Inter"/>
              <a:buNone/>
            </a:pPr>
            <a:r>
              <a:rPr i="0" lang="en-US" sz="1460" u="none" cap="none" strike="noStrike">
                <a:solidFill>
                  <a:srgbClr val="002060"/>
                </a:solidFill>
              </a:rPr>
              <a:t>Incompatible recovery time objectives create impossible dependencies and unrealistic expectations</a:t>
            </a:r>
            <a:endParaRPr i="0" sz="1460" u="none" cap="none" strike="noStrike"/>
          </a:p>
        </p:txBody>
      </p:sp>
      <p:sp>
        <p:nvSpPr>
          <p:cNvPr id="592" name="Google Shape;592;g39d3233353a_0_533"/>
          <p:cNvSpPr/>
          <p:nvPr/>
        </p:nvSpPr>
        <p:spPr>
          <a:xfrm>
            <a:off x="206525" y="4283714"/>
            <a:ext cx="5724600" cy="2146200"/>
          </a:xfrm>
          <a:prstGeom prst="roundRect">
            <a:avLst>
              <a:gd fmla="val 3674" name="adj"/>
            </a:avLst>
          </a:prstGeom>
          <a:solidFill>
            <a:srgbClr val="F6D5D5"/>
          </a:solidFill>
          <a:ln cap="flat" cmpd="sng" w="84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925" lIns="80925" spcFirstLastPara="1" rIns="80925" wrap="square" tIns="8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39d3233353a_0_533"/>
          <p:cNvSpPr/>
          <p:nvPr/>
        </p:nvSpPr>
        <p:spPr>
          <a:xfrm>
            <a:off x="400983" y="4478172"/>
            <a:ext cx="563100" cy="563100"/>
          </a:xfrm>
          <a:prstGeom prst="roundRect">
            <a:avLst>
              <a:gd fmla="val 14369820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925" lIns="80925" spcFirstLastPara="1" rIns="80925" wrap="square" tIns="8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39d3233353a_0_533"/>
          <p:cNvSpPr/>
          <p:nvPr/>
        </p:nvSpPr>
        <p:spPr>
          <a:xfrm>
            <a:off x="400983" y="5229128"/>
            <a:ext cx="2346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15"/>
              <a:buFont typeface="Nunito Sans"/>
              <a:buNone/>
            </a:pPr>
            <a:r>
              <a:rPr i="0" lang="en-US" sz="1814" u="none" cap="none" strike="noStrike">
                <a:solidFill>
                  <a:srgbClr val="002060"/>
                </a:solidFill>
              </a:rPr>
              <a:t>Resource Contention</a:t>
            </a:r>
            <a:endParaRPr i="0" sz="1814" u="none" cap="none" strike="noStrike"/>
          </a:p>
        </p:txBody>
      </p:sp>
      <p:sp>
        <p:nvSpPr>
          <p:cNvPr id="595" name="Google Shape;595;g39d3233353a_0_533"/>
          <p:cNvSpPr/>
          <p:nvPr/>
        </p:nvSpPr>
        <p:spPr>
          <a:xfrm>
            <a:off x="400983" y="5635012"/>
            <a:ext cx="53358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1"/>
              <a:buFont typeface="Inter"/>
              <a:buNone/>
            </a:pPr>
            <a:r>
              <a:rPr i="0" lang="en-US" sz="1460" u="none" cap="none" strike="noStrike">
                <a:solidFill>
                  <a:srgbClr val="002060"/>
                </a:solidFill>
              </a:rPr>
              <a:t>Competing demands for the same personnel, systems, or facilities during crisis response</a:t>
            </a:r>
            <a:endParaRPr i="0" sz="1460" u="none" cap="none" strike="noStrike"/>
          </a:p>
        </p:txBody>
      </p:sp>
      <p:sp>
        <p:nvSpPr>
          <p:cNvPr id="596" name="Google Shape;596;g39d3233353a_0_533"/>
          <p:cNvSpPr/>
          <p:nvPr/>
        </p:nvSpPr>
        <p:spPr>
          <a:xfrm>
            <a:off x="6118887" y="4283714"/>
            <a:ext cx="5724900" cy="2146200"/>
          </a:xfrm>
          <a:prstGeom prst="roundRect">
            <a:avLst>
              <a:gd fmla="val 3674" name="adj"/>
            </a:avLst>
          </a:prstGeom>
          <a:solidFill>
            <a:srgbClr val="F6D5D5"/>
          </a:solidFill>
          <a:ln cap="flat" cmpd="sng" w="84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925" lIns="80925" spcFirstLastPara="1" rIns="80925" wrap="square" tIns="8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39d3233353a_0_533"/>
          <p:cNvSpPr/>
          <p:nvPr/>
        </p:nvSpPr>
        <p:spPr>
          <a:xfrm>
            <a:off x="6313344" y="4478172"/>
            <a:ext cx="563100" cy="563100"/>
          </a:xfrm>
          <a:prstGeom prst="roundRect">
            <a:avLst>
              <a:gd fmla="val 14369820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925" lIns="80925" spcFirstLastPara="1" rIns="80925" wrap="square" tIns="8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39d3233353a_0_533"/>
          <p:cNvSpPr/>
          <p:nvPr/>
        </p:nvSpPr>
        <p:spPr>
          <a:xfrm>
            <a:off x="6313344" y="5229128"/>
            <a:ext cx="23466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15"/>
              <a:buFont typeface="Nunito Sans"/>
              <a:buNone/>
            </a:pPr>
            <a:r>
              <a:rPr i="0" lang="en-US" sz="1814" u="none" cap="none" strike="noStrike">
                <a:solidFill>
                  <a:srgbClr val="002060"/>
                </a:solidFill>
              </a:rPr>
              <a:t>Pre-Merge Alignment</a:t>
            </a:r>
            <a:endParaRPr i="0" sz="1814" u="none" cap="none" strike="noStrike"/>
          </a:p>
        </p:txBody>
      </p:sp>
      <p:sp>
        <p:nvSpPr>
          <p:cNvPr id="599" name="Google Shape;599;g39d3233353a_0_533"/>
          <p:cNvSpPr/>
          <p:nvPr/>
        </p:nvSpPr>
        <p:spPr>
          <a:xfrm>
            <a:off x="6313344" y="5635012"/>
            <a:ext cx="53358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1"/>
              <a:buFont typeface="Inter"/>
              <a:buNone/>
            </a:pPr>
            <a:r>
              <a:rPr i="0" lang="en-US" sz="1460" u="none" cap="none" strike="noStrike">
                <a:solidFill>
                  <a:srgbClr val="002060"/>
                </a:solidFill>
              </a:rPr>
              <a:t>Resolution of conflicts must occur before attempting integration to ensure plan coherence</a:t>
            </a:r>
            <a:endParaRPr i="0" sz="1460" u="none" cap="none" strike="noStrik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9d3233353a_0_55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06" name="Google Shape;606;g39d3233353a_0_55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607" name="Google Shape;607;g39d3233353a_0_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527" y="984250"/>
            <a:ext cx="4363100" cy="43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9d3233353a_0_557"/>
          <p:cNvSpPr/>
          <p:nvPr/>
        </p:nvSpPr>
        <p:spPr>
          <a:xfrm>
            <a:off x="4940050" y="210550"/>
            <a:ext cx="4282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904"/>
              <a:buFont typeface="Nunito Sans"/>
              <a:buNone/>
            </a:pPr>
            <a:r>
              <a:rPr i="0" lang="en-US" sz="2904" u="none" cap="none" strike="noStrike">
                <a:solidFill>
                  <a:srgbClr val="D1282E"/>
                </a:solidFill>
              </a:rPr>
              <a:t>Criteria for Merging Plans</a:t>
            </a:r>
            <a:endParaRPr i="0" sz="2904" u="none" cap="none" strike="noStrike"/>
          </a:p>
        </p:txBody>
      </p:sp>
      <p:sp>
        <p:nvSpPr>
          <p:cNvPr id="609" name="Google Shape;609;g39d3233353a_0_557"/>
          <p:cNvSpPr/>
          <p:nvPr/>
        </p:nvSpPr>
        <p:spPr>
          <a:xfrm>
            <a:off x="4940050" y="825787"/>
            <a:ext cx="6726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53"/>
              <a:buFont typeface="Inter"/>
              <a:buNone/>
            </a:pPr>
            <a:r>
              <a:rPr i="0" lang="en-US" sz="1153" u="none" cap="none" strike="noStrike">
                <a:solidFill>
                  <a:srgbClr val="002060"/>
                </a:solidFill>
              </a:rPr>
              <a:t>Successful plan integration requires clear criteria and systematic methodology to ensure logical coherence and operational effectiveness.</a:t>
            </a:r>
            <a:endParaRPr i="0" sz="1153" u="none" cap="none" strike="noStrike"/>
          </a:p>
        </p:txBody>
      </p:sp>
      <p:pic>
        <p:nvPicPr>
          <p:cNvPr descr="preencoded.png" id="610" name="Google Shape;610;g39d3233353a_0_5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0050" y="1471030"/>
            <a:ext cx="745931" cy="1157852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39d3233353a_0_557"/>
          <p:cNvSpPr/>
          <p:nvPr/>
        </p:nvSpPr>
        <p:spPr>
          <a:xfrm>
            <a:off x="5835086" y="1620134"/>
            <a:ext cx="23283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52"/>
              <a:buFont typeface="Nunito Sans"/>
              <a:buNone/>
            </a:pPr>
            <a:r>
              <a:rPr i="0" lang="en-US" sz="1452" u="none" cap="none" strike="noStrike">
                <a:solidFill>
                  <a:srgbClr val="002060"/>
                </a:solidFill>
              </a:rPr>
              <a:t>Criticality-First Prioritization</a:t>
            </a:r>
            <a:endParaRPr i="0" sz="1452" u="none" cap="none" strike="noStrike"/>
          </a:p>
        </p:txBody>
      </p:sp>
      <p:sp>
        <p:nvSpPr>
          <p:cNvPr id="612" name="Google Shape;612;g39d3233353a_0_557"/>
          <p:cNvSpPr/>
          <p:nvPr/>
        </p:nvSpPr>
        <p:spPr>
          <a:xfrm>
            <a:off x="5835086" y="2002357"/>
            <a:ext cx="5831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53"/>
              <a:buFont typeface="Inter"/>
              <a:buNone/>
            </a:pPr>
            <a:r>
              <a:rPr i="0" lang="en-US" sz="1153" u="none" cap="none" strike="noStrike">
                <a:solidFill>
                  <a:srgbClr val="002060"/>
                </a:solidFill>
              </a:rPr>
              <a:t>Business-critical processes take precedence in resource allocation and recovery sequencing</a:t>
            </a:r>
            <a:endParaRPr i="0" sz="1153" u="none" cap="none" strike="noStrike"/>
          </a:p>
        </p:txBody>
      </p:sp>
      <p:pic>
        <p:nvPicPr>
          <p:cNvPr descr="preencoded.png" id="613" name="Google Shape;613;g39d3233353a_0_5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0050" y="2628884"/>
            <a:ext cx="745931" cy="1157852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39d3233353a_0_557"/>
          <p:cNvSpPr/>
          <p:nvPr/>
        </p:nvSpPr>
        <p:spPr>
          <a:xfrm>
            <a:off x="5835086" y="2777990"/>
            <a:ext cx="27462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52"/>
              <a:buFont typeface="Nunito Sans"/>
              <a:buNone/>
            </a:pPr>
            <a:r>
              <a:rPr i="0" lang="en-US" sz="1452" u="none" cap="none" strike="noStrike">
                <a:solidFill>
                  <a:srgbClr val="002060"/>
                </a:solidFill>
              </a:rPr>
              <a:t>Cross-Team Recovery Alignment</a:t>
            </a:r>
            <a:endParaRPr i="0" sz="1452" u="none" cap="none" strike="noStrike"/>
          </a:p>
        </p:txBody>
      </p:sp>
      <p:sp>
        <p:nvSpPr>
          <p:cNvPr id="615" name="Google Shape;615;g39d3233353a_0_557"/>
          <p:cNvSpPr/>
          <p:nvPr/>
        </p:nvSpPr>
        <p:spPr>
          <a:xfrm>
            <a:off x="5835086" y="3160212"/>
            <a:ext cx="5831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53"/>
              <a:buFont typeface="Inter"/>
              <a:buNone/>
            </a:pPr>
            <a:r>
              <a:rPr i="0" lang="en-US" sz="1153" u="none" cap="none" strike="noStrike">
                <a:solidFill>
                  <a:srgbClr val="002060"/>
                </a:solidFill>
              </a:rPr>
              <a:t>Harmonized recovery objectives and coordinated restoration timelines across all domains</a:t>
            </a:r>
            <a:endParaRPr i="0" sz="1153" u="none" cap="none" strike="noStrike"/>
          </a:p>
        </p:txBody>
      </p:sp>
      <p:pic>
        <p:nvPicPr>
          <p:cNvPr descr="preencoded.png" id="616" name="Google Shape;616;g39d3233353a_0_5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0050" y="3786740"/>
            <a:ext cx="745931" cy="1157852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39d3233353a_0_557"/>
          <p:cNvSpPr/>
          <p:nvPr/>
        </p:nvSpPr>
        <p:spPr>
          <a:xfrm>
            <a:off x="5835086" y="3935845"/>
            <a:ext cx="24582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52"/>
              <a:buFont typeface="Nunito Sans"/>
              <a:buNone/>
            </a:pPr>
            <a:r>
              <a:rPr i="0" lang="en-US" sz="1452" u="none" cap="none" strike="noStrike">
                <a:solidFill>
                  <a:srgbClr val="002060"/>
                </a:solidFill>
              </a:rPr>
              <a:t>Unified Governance Structure</a:t>
            </a:r>
            <a:endParaRPr i="0" sz="1452" u="none" cap="none" strike="noStrike"/>
          </a:p>
        </p:txBody>
      </p:sp>
      <p:sp>
        <p:nvSpPr>
          <p:cNvPr id="618" name="Google Shape;618;g39d3233353a_0_557"/>
          <p:cNvSpPr/>
          <p:nvPr/>
        </p:nvSpPr>
        <p:spPr>
          <a:xfrm>
            <a:off x="5835086" y="4318067"/>
            <a:ext cx="5831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53"/>
              <a:buFont typeface="Inter"/>
              <a:buNone/>
            </a:pPr>
            <a:r>
              <a:rPr i="0" lang="en-US" sz="1153" u="none" cap="none" strike="noStrike">
                <a:solidFill>
                  <a:srgbClr val="002060"/>
                </a:solidFill>
              </a:rPr>
              <a:t>Consolidated oversight model with clear accountability and streamlined decision-making</a:t>
            </a:r>
            <a:endParaRPr i="0" sz="1153" u="none" cap="none" strike="noStrike"/>
          </a:p>
        </p:txBody>
      </p:sp>
      <p:pic>
        <p:nvPicPr>
          <p:cNvPr descr="preencoded.png" id="619" name="Google Shape;619;g39d3233353a_0_5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40050" y="4944594"/>
            <a:ext cx="745931" cy="115785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39d3233353a_0_557"/>
          <p:cNvSpPr/>
          <p:nvPr/>
        </p:nvSpPr>
        <p:spPr>
          <a:xfrm>
            <a:off x="5835086" y="5093700"/>
            <a:ext cx="24291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52"/>
              <a:buFont typeface="Nunito Sans"/>
              <a:buNone/>
            </a:pPr>
            <a:r>
              <a:rPr i="0" lang="en-US" sz="1452" u="none" cap="none" strike="noStrike">
                <a:solidFill>
                  <a:srgbClr val="002060"/>
                </a:solidFill>
              </a:rPr>
              <a:t>Standardized Documentation</a:t>
            </a:r>
            <a:endParaRPr i="0" sz="1452" u="none" cap="none" strike="noStrike"/>
          </a:p>
        </p:txBody>
      </p:sp>
      <p:sp>
        <p:nvSpPr>
          <p:cNvPr id="621" name="Google Shape;621;g39d3233353a_0_557"/>
          <p:cNvSpPr/>
          <p:nvPr/>
        </p:nvSpPr>
        <p:spPr>
          <a:xfrm>
            <a:off x="5835086" y="5475922"/>
            <a:ext cx="5831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153"/>
              <a:buFont typeface="Inter"/>
              <a:buNone/>
            </a:pPr>
            <a:r>
              <a:rPr i="0" lang="en-US" sz="1153" u="none" cap="none" strike="noStrike">
                <a:solidFill>
                  <a:srgbClr val="002060"/>
                </a:solidFill>
              </a:rPr>
              <a:t>Consistent formats, terminology, and maintenance procedures across all plan components</a:t>
            </a:r>
            <a:endParaRPr i="0" sz="1153" u="none" cap="none" strike="noStrik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9d3233353a_0_57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28" name="Google Shape;628;g39d3233353a_0_57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9" name="Google Shape;629;g39d3233353a_0_578"/>
          <p:cNvSpPr/>
          <p:nvPr/>
        </p:nvSpPr>
        <p:spPr>
          <a:xfrm>
            <a:off x="690275" y="175124"/>
            <a:ext cx="6110700" cy="5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485"/>
              <a:buFont typeface="Nunito Sans"/>
              <a:buNone/>
            </a:pPr>
            <a:r>
              <a:rPr i="0" lang="en-US" sz="3484" u="none" cap="none" strike="noStrike">
                <a:solidFill>
                  <a:srgbClr val="D1282E"/>
                </a:solidFill>
              </a:rPr>
              <a:t>Preparing Plans for Integration</a:t>
            </a:r>
            <a:endParaRPr i="0" sz="3484" u="none" cap="none" strike="noStrike"/>
          </a:p>
        </p:txBody>
      </p:sp>
      <p:sp>
        <p:nvSpPr>
          <p:cNvPr id="630" name="Google Shape;630;g39d3233353a_0_578"/>
          <p:cNvSpPr/>
          <p:nvPr/>
        </p:nvSpPr>
        <p:spPr>
          <a:xfrm>
            <a:off x="690275" y="1086050"/>
            <a:ext cx="115017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4"/>
              <a:buFont typeface="Inter"/>
              <a:buNone/>
            </a:pPr>
            <a:r>
              <a:rPr i="0" lang="en-US" sz="1393" u="none" cap="none" strike="noStrike">
                <a:solidFill>
                  <a:srgbClr val="002060"/>
                </a:solidFill>
              </a:rPr>
              <a:t>Pre-integration preparation ensures smooth consolidation and prevents conflicts during the merging process.</a:t>
            </a:r>
            <a:endParaRPr i="0" sz="1393" u="none" cap="none" strike="noStrike"/>
          </a:p>
        </p:txBody>
      </p:sp>
      <p:sp>
        <p:nvSpPr>
          <p:cNvPr id="631" name="Google Shape;631;g39d3233353a_0_578"/>
          <p:cNvSpPr/>
          <p:nvPr/>
        </p:nvSpPr>
        <p:spPr>
          <a:xfrm>
            <a:off x="690275" y="1570349"/>
            <a:ext cx="711000" cy="1066500"/>
          </a:xfrm>
          <a:prstGeom prst="roundRect">
            <a:avLst>
              <a:gd fmla="val 360039" name="adj"/>
            </a:avLst>
          </a:prstGeom>
          <a:solidFill>
            <a:srgbClr val="F6D5D5"/>
          </a:solidFill>
          <a:ln cap="flat" cmpd="sng" w="83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650" lIns="79650" spcFirstLastPara="1" rIns="79650" wrap="square" tIns="7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39d3233353a_0_578"/>
          <p:cNvSpPr/>
          <p:nvPr/>
        </p:nvSpPr>
        <p:spPr>
          <a:xfrm>
            <a:off x="1578899" y="1748032"/>
            <a:ext cx="33948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42"/>
              <a:buFont typeface="Nunito Sans"/>
              <a:buNone/>
            </a:pPr>
            <a:r>
              <a:rPr i="0" lang="en-US" sz="1742" u="none" cap="none" strike="noStrike">
                <a:solidFill>
                  <a:srgbClr val="002060"/>
                </a:solidFill>
              </a:rPr>
              <a:t>Normalize Language &amp; Definitions</a:t>
            </a:r>
            <a:endParaRPr i="0" sz="1742" u="none" cap="none" strike="noStrike"/>
          </a:p>
        </p:txBody>
      </p:sp>
      <p:sp>
        <p:nvSpPr>
          <p:cNvPr id="633" name="Google Shape;633;g39d3233353a_0_578"/>
          <p:cNvSpPr/>
          <p:nvPr/>
        </p:nvSpPr>
        <p:spPr>
          <a:xfrm>
            <a:off x="1578899" y="2132340"/>
            <a:ext cx="106131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4"/>
              <a:buFont typeface="Inter"/>
              <a:buNone/>
            </a:pPr>
            <a:r>
              <a:rPr i="0" lang="en-US" sz="1393" u="none" cap="none" strike="noStrike">
                <a:solidFill>
                  <a:srgbClr val="002060"/>
                </a:solidFill>
              </a:rPr>
              <a:t>Establish common terminology and consistent definitions across all domain plans</a:t>
            </a:r>
            <a:endParaRPr i="0" sz="1393" u="none" cap="none" strike="noStrike"/>
          </a:p>
        </p:txBody>
      </p:sp>
      <p:sp>
        <p:nvSpPr>
          <p:cNvPr id="634" name="Google Shape;634;g39d3233353a_0_578"/>
          <p:cNvSpPr/>
          <p:nvPr/>
        </p:nvSpPr>
        <p:spPr>
          <a:xfrm>
            <a:off x="690275" y="2814549"/>
            <a:ext cx="711000" cy="1066500"/>
          </a:xfrm>
          <a:prstGeom prst="roundRect">
            <a:avLst>
              <a:gd fmla="val 360039" name="adj"/>
            </a:avLst>
          </a:prstGeom>
          <a:solidFill>
            <a:srgbClr val="F6D5D5"/>
          </a:solidFill>
          <a:ln cap="flat" cmpd="sng" w="83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650" lIns="79650" spcFirstLastPara="1" rIns="79650" wrap="square" tIns="7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39d3233353a_0_578"/>
          <p:cNvSpPr/>
          <p:nvPr/>
        </p:nvSpPr>
        <p:spPr>
          <a:xfrm>
            <a:off x="1578899" y="2992232"/>
            <a:ext cx="22299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42"/>
              <a:buFont typeface="Nunito Sans"/>
              <a:buNone/>
            </a:pPr>
            <a:r>
              <a:rPr i="0" lang="en-US" sz="1742" u="none" cap="none" strike="noStrike">
                <a:solidFill>
                  <a:srgbClr val="002060"/>
                </a:solidFill>
              </a:rPr>
              <a:t>Align Escalation Rules</a:t>
            </a:r>
            <a:endParaRPr i="0" sz="1742" u="none" cap="none" strike="noStrike"/>
          </a:p>
        </p:txBody>
      </p:sp>
      <p:sp>
        <p:nvSpPr>
          <p:cNvPr id="636" name="Google Shape;636;g39d3233353a_0_578"/>
          <p:cNvSpPr/>
          <p:nvPr/>
        </p:nvSpPr>
        <p:spPr>
          <a:xfrm>
            <a:off x="1578899" y="3376538"/>
            <a:ext cx="106131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4"/>
              <a:buFont typeface="Inter"/>
              <a:buNone/>
            </a:pPr>
            <a:r>
              <a:rPr i="0" lang="en-US" sz="1393" u="none" cap="none" strike="noStrike">
                <a:solidFill>
                  <a:srgbClr val="002060"/>
                </a:solidFill>
              </a:rPr>
              <a:t>Harmonize reporting structures and decision-making authority across all domains</a:t>
            </a:r>
            <a:endParaRPr i="0" sz="1393" u="none" cap="none" strike="noStrike"/>
          </a:p>
        </p:txBody>
      </p:sp>
      <p:sp>
        <p:nvSpPr>
          <p:cNvPr id="637" name="Google Shape;637;g39d3233353a_0_578"/>
          <p:cNvSpPr/>
          <p:nvPr/>
        </p:nvSpPr>
        <p:spPr>
          <a:xfrm>
            <a:off x="690275" y="4058748"/>
            <a:ext cx="711000" cy="1066500"/>
          </a:xfrm>
          <a:prstGeom prst="roundRect">
            <a:avLst>
              <a:gd fmla="val 360039" name="adj"/>
            </a:avLst>
          </a:prstGeom>
          <a:solidFill>
            <a:srgbClr val="F6D5D5"/>
          </a:solidFill>
          <a:ln cap="flat" cmpd="sng" w="83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650" lIns="79650" spcFirstLastPara="1" rIns="79650" wrap="square" tIns="7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39d3233353a_0_578"/>
          <p:cNvSpPr/>
          <p:nvPr/>
        </p:nvSpPr>
        <p:spPr>
          <a:xfrm>
            <a:off x="1578899" y="4236432"/>
            <a:ext cx="2254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42"/>
              <a:buFont typeface="Nunito Sans"/>
              <a:buNone/>
            </a:pPr>
            <a:r>
              <a:rPr i="0" lang="en-US" sz="1742" u="none" cap="none" strike="noStrike">
                <a:solidFill>
                  <a:srgbClr val="002060"/>
                </a:solidFill>
              </a:rPr>
              <a:t>Confirm Dependencies</a:t>
            </a:r>
            <a:endParaRPr i="0" sz="1742" u="none" cap="none" strike="noStrike"/>
          </a:p>
        </p:txBody>
      </p:sp>
      <p:sp>
        <p:nvSpPr>
          <p:cNvPr id="639" name="Google Shape;639;g39d3233353a_0_578"/>
          <p:cNvSpPr/>
          <p:nvPr/>
        </p:nvSpPr>
        <p:spPr>
          <a:xfrm>
            <a:off x="1578899" y="4620738"/>
            <a:ext cx="106131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4"/>
              <a:buFont typeface="Inter"/>
              <a:buNone/>
            </a:pPr>
            <a:r>
              <a:rPr i="0" lang="en-US" sz="1393" u="none" cap="none" strike="noStrike">
                <a:solidFill>
                  <a:srgbClr val="002060"/>
                </a:solidFill>
              </a:rPr>
              <a:t>Validate and document all cross-domain interdependencies and resource requirements</a:t>
            </a:r>
            <a:endParaRPr i="0" sz="1393" u="none" cap="none" strike="noStrike"/>
          </a:p>
        </p:txBody>
      </p:sp>
      <p:sp>
        <p:nvSpPr>
          <p:cNvPr id="640" name="Google Shape;640;g39d3233353a_0_578"/>
          <p:cNvSpPr/>
          <p:nvPr/>
        </p:nvSpPr>
        <p:spPr>
          <a:xfrm>
            <a:off x="690275" y="5302947"/>
            <a:ext cx="711000" cy="1066500"/>
          </a:xfrm>
          <a:prstGeom prst="roundRect">
            <a:avLst>
              <a:gd fmla="val 360039" name="adj"/>
            </a:avLst>
          </a:prstGeom>
          <a:solidFill>
            <a:srgbClr val="F6D5D5"/>
          </a:solidFill>
          <a:ln cap="flat" cmpd="sng" w="83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650" lIns="79650" spcFirstLastPara="1" rIns="79650" wrap="square" tIns="79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39d3233353a_0_578"/>
          <p:cNvSpPr/>
          <p:nvPr/>
        </p:nvSpPr>
        <p:spPr>
          <a:xfrm>
            <a:off x="1578899" y="5480630"/>
            <a:ext cx="3079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42"/>
              <a:buFont typeface="Nunito Sans"/>
              <a:buNone/>
            </a:pPr>
            <a:r>
              <a:rPr i="0" lang="en-US" sz="1742" u="none" cap="none" strike="noStrike">
                <a:solidFill>
                  <a:srgbClr val="002060"/>
                </a:solidFill>
              </a:rPr>
              <a:t>Centralize Ownership Mapping</a:t>
            </a:r>
            <a:endParaRPr i="0" sz="1742" u="none" cap="none" strike="noStrike"/>
          </a:p>
        </p:txBody>
      </p:sp>
      <p:sp>
        <p:nvSpPr>
          <p:cNvPr id="642" name="Google Shape;642;g39d3233353a_0_578"/>
          <p:cNvSpPr/>
          <p:nvPr/>
        </p:nvSpPr>
        <p:spPr>
          <a:xfrm>
            <a:off x="1578899" y="5864938"/>
            <a:ext cx="106131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4"/>
              <a:buFont typeface="Inter"/>
              <a:buNone/>
            </a:pPr>
            <a:r>
              <a:rPr i="0" lang="en-US" sz="1393" u="none" cap="none" strike="noStrike">
                <a:solidFill>
                  <a:srgbClr val="002060"/>
                </a:solidFill>
              </a:rPr>
              <a:t>Create comprehensive accountability framework with clear role assignments</a:t>
            </a:r>
            <a:endParaRPr i="0" sz="1393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d3233353a_0_2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93" name="Google Shape;193;g39d3233353a_0_2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194" name="Google Shape;194;g39d3233353a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777" y="1497775"/>
            <a:ext cx="3344950" cy="334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9d3233353a_0_25"/>
          <p:cNvSpPr/>
          <p:nvPr/>
        </p:nvSpPr>
        <p:spPr>
          <a:xfrm>
            <a:off x="4440650" y="640550"/>
            <a:ext cx="60237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298"/>
              <a:buFont typeface="Nunito Sans"/>
              <a:buNone/>
            </a:pPr>
            <a:r>
              <a:rPr i="0" lang="en-US" sz="4297" u="none" cap="none" strike="noStrike">
                <a:solidFill>
                  <a:srgbClr val="D1282E"/>
                </a:solidFill>
              </a:rPr>
              <a:t>Why Integration Matters</a:t>
            </a:r>
            <a:endParaRPr i="0" sz="4297" u="none" cap="none" strike="noStrike"/>
          </a:p>
        </p:txBody>
      </p:sp>
      <p:sp>
        <p:nvSpPr>
          <p:cNvPr id="196" name="Google Shape;196;g39d3233353a_0_25"/>
          <p:cNvSpPr/>
          <p:nvPr/>
        </p:nvSpPr>
        <p:spPr>
          <a:xfrm>
            <a:off x="4440650" y="1544108"/>
            <a:ext cx="73440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0"/>
              <a:buFont typeface="Inter"/>
              <a:buNone/>
            </a:pPr>
            <a:r>
              <a:rPr i="0" lang="en-US" sz="1690" u="none" cap="none" strike="noStrike">
                <a:solidFill>
                  <a:srgbClr val="002060"/>
                </a:solidFill>
              </a:rPr>
              <a:t>Isolated domain strategies create significant recovery gaps and operational inefficiency that can compromise organizational resilience.</a:t>
            </a:r>
            <a:endParaRPr i="0" sz="1690" u="none" cap="none" strike="noStrike"/>
          </a:p>
        </p:txBody>
      </p:sp>
      <p:sp>
        <p:nvSpPr>
          <p:cNvPr id="197" name="Google Shape;197;g39d3233353a_0_25"/>
          <p:cNvSpPr/>
          <p:nvPr/>
        </p:nvSpPr>
        <p:spPr>
          <a:xfrm>
            <a:off x="4440650" y="2442147"/>
            <a:ext cx="73440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0"/>
              <a:buFont typeface="Inter"/>
              <a:buNone/>
            </a:pPr>
            <a:r>
              <a:rPr b="1" i="0" lang="en-US" sz="1690" u="none" cap="none" strike="noStrike">
                <a:solidFill>
                  <a:srgbClr val="002060"/>
                </a:solidFill>
              </a:rPr>
              <a:t>Eliminates Silos:</a:t>
            </a:r>
            <a:r>
              <a:rPr i="0" lang="en-US" sz="1690" u="none" cap="none" strike="noStrike">
                <a:solidFill>
                  <a:srgbClr val="002060"/>
                </a:solidFill>
              </a:rPr>
              <a:t> Integration ensures consistent recovery priorities and unified communication protocols across all domains.</a:t>
            </a:r>
            <a:endParaRPr i="0" sz="1690" u="none" cap="none" strike="noStrike"/>
          </a:p>
        </p:txBody>
      </p:sp>
      <p:sp>
        <p:nvSpPr>
          <p:cNvPr id="198" name="Google Shape;198;g39d3233353a_0_25"/>
          <p:cNvSpPr/>
          <p:nvPr/>
        </p:nvSpPr>
        <p:spPr>
          <a:xfrm>
            <a:off x="4440650" y="3219681"/>
            <a:ext cx="73440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0"/>
              <a:buFont typeface="Inter"/>
              <a:buNone/>
            </a:pPr>
            <a:r>
              <a:rPr b="1" i="0" lang="en-US" sz="1690" u="none" cap="none" strike="noStrike">
                <a:solidFill>
                  <a:srgbClr val="002060"/>
                </a:solidFill>
              </a:rPr>
              <a:t>Improves Governance:</a:t>
            </a:r>
            <a:r>
              <a:rPr i="0" lang="en-US" sz="1690" u="none" cap="none" strike="noStrike">
                <a:solidFill>
                  <a:srgbClr val="002060"/>
                </a:solidFill>
              </a:rPr>
              <a:t> Unified frameworks enhance oversight capabilities and regulatory compliance alignment.</a:t>
            </a:r>
            <a:endParaRPr i="0" sz="1690" u="none" cap="none" strike="noStrike"/>
          </a:p>
        </p:txBody>
      </p:sp>
      <p:sp>
        <p:nvSpPr>
          <p:cNvPr id="199" name="Google Shape;199;g39d3233353a_0_25"/>
          <p:cNvSpPr/>
          <p:nvPr/>
        </p:nvSpPr>
        <p:spPr>
          <a:xfrm>
            <a:off x="4440650" y="3997214"/>
            <a:ext cx="73440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0"/>
              <a:buFont typeface="Inter"/>
              <a:buNone/>
            </a:pPr>
            <a:r>
              <a:rPr b="1" i="0" lang="en-US" sz="1690" u="none" cap="none" strike="noStrike">
                <a:solidFill>
                  <a:srgbClr val="002060"/>
                </a:solidFill>
              </a:rPr>
              <a:t>Reduces Risk:</a:t>
            </a:r>
            <a:r>
              <a:rPr i="0" lang="en-US" sz="1690" u="none" cap="none" strike="noStrike">
                <a:solidFill>
                  <a:srgbClr val="002060"/>
                </a:solidFill>
              </a:rPr>
              <a:t> Coordinated strategies minimize conflicting recovery actions and resource allocation conflicts during incidents.</a:t>
            </a:r>
            <a:endParaRPr i="0" sz="1690" u="none" cap="none" strike="noStrike"/>
          </a:p>
        </p:txBody>
      </p:sp>
      <p:sp>
        <p:nvSpPr>
          <p:cNvPr id="200" name="Google Shape;200;g39d3233353a_0_25"/>
          <p:cNvSpPr/>
          <p:nvPr/>
        </p:nvSpPr>
        <p:spPr>
          <a:xfrm>
            <a:off x="4440650" y="4774748"/>
            <a:ext cx="73440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0"/>
              <a:buFont typeface="Inter"/>
              <a:buNone/>
            </a:pPr>
            <a:r>
              <a:rPr b="1" i="0" lang="en-US" sz="1690" u="none" cap="none" strike="noStrike">
                <a:solidFill>
                  <a:srgbClr val="002060"/>
                </a:solidFill>
              </a:rPr>
              <a:t>Enhances Maturity:</a:t>
            </a:r>
            <a:r>
              <a:rPr i="0" lang="en-US" sz="1690" u="none" cap="none" strike="noStrike">
                <a:solidFill>
                  <a:srgbClr val="002060"/>
                </a:solidFill>
              </a:rPr>
              <a:t> Integrated approaches align with business continuity management best practices and certification standards.</a:t>
            </a:r>
            <a:endParaRPr i="0" sz="1690" u="none" cap="none" strike="noStrik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9d3233353a_0_59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49" name="Google Shape;649;g39d3233353a_0_59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0" name="Google Shape;650;g39d3233353a_0_598"/>
          <p:cNvSpPr/>
          <p:nvPr/>
        </p:nvSpPr>
        <p:spPr>
          <a:xfrm>
            <a:off x="283899" y="270401"/>
            <a:ext cx="79986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668"/>
              <a:buFont typeface="Nunito Sans"/>
              <a:buNone/>
            </a:pPr>
            <a:r>
              <a:rPr i="0" lang="en-US" sz="3667" u="none" cap="none" strike="noStrike">
                <a:solidFill>
                  <a:srgbClr val="D1282E"/>
                </a:solidFill>
              </a:rPr>
              <a:t>Building a Unified Resilience Structure</a:t>
            </a:r>
            <a:endParaRPr i="0" sz="3667" u="none" cap="none" strike="noStrike"/>
          </a:p>
        </p:txBody>
      </p:sp>
      <p:sp>
        <p:nvSpPr>
          <p:cNvPr id="651" name="Google Shape;651;g39d3233353a_0_598"/>
          <p:cNvSpPr/>
          <p:nvPr/>
        </p:nvSpPr>
        <p:spPr>
          <a:xfrm>
            <a:off x="283899" y="1226559"/>
            <a:ext cx="113196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7"/>
              <a:buFont typeface="Inter"/>
              <a:buNone/>
            </a:pPr>
            <a:r>
              <a:rPr i="0" lang="en-US" sz="1467" u="none" cap="none" strike="noStrike">
                <a:solidFill>
                  <a:srgbClr val="002060"/>
                </a:solidFill>
              </a:rPr>
              <a:t>The integrated structure consolidates domain-specific controls into a coherent, enterprise-wide resilience framework.</a:t>
            </a:r>
            <a:endParaRPr i="0" sz="1467" u="none" cap="none" strike="noStrike"/>
          </a:p>
        </p:txBody>
      </p:sp>
      <p:sp>
        <p:nvSpPr>
          <p:cNvPr id="652" name="Google Shape;652;g39d3233353a_0_598"/>
          <p:cNvSpPr/>
          <p:nvPr/>
        </p:nvSpPr>
        <p:spPr>
          <a:xfrm>
            <a:off x="563678" y="2201211"/>
            <a:ext cx="5286600" cy="186300"/>
          </a:xfrm>
          <a:prstGeom prst="roundRect">
            <a:avLst>
              <a:gd fmla="val 42023" name="adj"/>
            </a:avLst>
          </a:prstGeom>
          <a:solidFill>
            <a:srgbClr val="F6D5D5"/>
          </a:solidFill>
          <a:ln cap="flat" cmpd="sng" w="8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900" lIns="78900" spcFirstLastPara="1" rIns="78900" wrap="square" tIns="7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39d3233353a_0_598"/>
          <p:cNvSpPr/>
          <p:nvPr/>
        </p:nvSpPr>
        <p:spPr>
          <a:xfrm>
            <a:off x="283899" y="2014572"/>
            <a:ext cx="559800" cy="559800"/>
          </a:xfrm>
          <a:prstGeom prst="roundRect">
            <a:avLst>
              <a:gd fmla="val 70498" name="adj"/>
            </a:avLst>
          </a:prstGeom>
          <a:solidFill>
            <a:srgbClr val="F6D5D5"/>
          </a:solidFill>
          <a:ln cap="flat" cmpd="sng" w="8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900" lIns="78900" spcFirstLastPara="1" rIns="78900" wrap="square" tIns="7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39d3233353a_0_598"/>
          <p:cNvSpPr/>
          <p:nvPr/>
        </p:nvSpPr>
        <p:spPr>
          <a:xfrm>
            <a:off x="470385" y="2760767"/>
            <a:ext cx="32709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12"/>
              <a:buFont typeface="Nunito Sans"/>
              <a:buNone/>
            </a:pPr>
            <a:r>
              <a:rPr i="0" lang="en-US" sz="1812" u="none" cap="none" strike="noStrike">
                <a:solidFill>
                  <a:srgbClr val="002060"/>
                </a:solidFill>
              </a:rPr>
              <a:t>Consolidated Control Hierarchy</a:t>
            </a:r>
            <a:endParaRPr i="0" sz="1812" u="none" cap="none" strike="noStrike"/>
          </a:p>
        </p:txBody>
      </p:sp>
      <p:sp>
        <p:nvSpPr>
          <p:cNvPr id="655" name="Google Shape;655;g39d3233353a_0_598"/>
          <p:cNvSpPr/>
          <p:nvPr/>
        </p:nvSpPr>
        <p:spPr>
          <a:xfrm>
            <a:off x="470385" y="3164149"/>
            <a:ext cx="5193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7"/>
              <a:buFont typeface="Inter"/>
              <a:buNone/>
            </a:pPr>
            <a:r>
              <a:rPr i="0" lang="en-US" sz="1467" u="none" cap="none" strike="noStrike">
                <a:solidFill>
                  <a:srgbClr val="002060"/>
                </a:solidFill>
              </a:rPr>
              <a:t>Merge individual domain controls into single, comprehensive organizational resilience structure</a:t>
            </a:r>
            <a:endParaRPr i="0" sz="1467" u="none" cap="none" strike="noStrike"/>
          </a:p>
        </p:txBody>
      </p:sp>
      <p:sp>
        <p:nvSpPr>
          <p:cNvPr id="656" name="Google Shape;656;g39d3233353a_0_598"/>
          <p:cNvSpPr/>
          <p:nvPr/>
        </p:nvSpPr>
        <p:spPr>
          <a:xfrm>
            <a:off x="6316671" y="1921432"/>
            <a:ext cx="5286900" cy="186300"/>
          </a:xfrm>
          <a:prstGeom prst="roundRect">
            <a:avLst>
              <a:gd fmla="val 42023" name="adj"/>
            </a:avLst>
          </a:prstGeom>
          <a:solidFill>
            <a:srgbClr val="F6D5D5"/>
          </a:solidFill>
          <a:ln cap="flat" cmpd="sng" w="8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900" lIns="78900" spcFirstLastPara="1" rIns="78900" wrap="square" tIns="7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39d3233353a_0_598"/>
          <p:cNvSpPr/>
          <p:nvPr/>
        </p:nvSpPr>
        <p:spPr>
          <a:xfrm>
            <a:off x="6036892" y="1734793"/>
            <a:ext cx="559800" cy="559800"/>
          </a:xfrm>
          <a:prstGeom prst="roundRect">
            <a:avLst>
              <a:gd fmla="val 70498" name="adj"/>
            </a:avLst>
          </a:prstGeom>
          <a:solidFill>
            <a:srgbClr val="F6D5D5"/>
          </a:solidFill>
          <a:ln cap="flat" cmpd="sng" w="8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900" lIns="78900" spcFirstLastPara="1" rIns="78900" wrap="square" tIns="7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39d3233353a_0_598"/>
          <p:cNvSpPr/>
          <p:nvPr/>
        </p:nvSpPr>
        <p:spPr>
          <a:xfrm>
            <a:off x="6223377" y="2480989"/>
            <a:ext cx="30129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12"/>
              <a:buFont typeface="Nunito Sans"/>
              <a:buNone/>
            </a:pPr>
            <a:r>
              <a:rPr i="0" lang="en-US" sz="1812" u="none" cap="none" strike="noStrike">
                <a:solidFill>
                  <a:srgbClr val="002060"/>
                </a:solidFill>
              </a:rPr>
              <a:t>Shared Accountability Model</a:t>
            </a:r>
            <a:endParaRPr i="0" sz="1812" u="none" cap="none" strike="noStrike"/>
          </a:p>
        </p:txBody>
      </p:sp>
      <p:sp>
        <p:nvSpPr>
          <p:cNvPr id="659" name="Google Shape;659;g39d3233353a_0_598"/>
          <p:cNvSpPr/>
          <p:nvPr/>
        </p:nvSpPr>
        <p:spPr>
          <a:xfrm>
            <a:off x="6223377" y="2884371"/>
            <a:ext cx="5193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7"/>
              <a:buFont typeface="Inter"/>
              <a:buNone/>
            </a:pPr>
            <a:r>
              <a:rPr i="0" lang="en-US" sz="1467" u="none" cap="none" strike="noStrike">
                <a:solidFill>
                  <a:srgbClr val="002060"/>
                </a:solidFill>
              </a:rPr>
              <a:t>Cross-functional ownership ensuring both domain expertise and enterprise-wide coordination</a:t>
            </a:r>
            <a:endParaRPr i="0" sz="1467" u="none" cap="none" strike="noStrike"/>
          </a:p>
        </p:txBody>
      </p:sp>
      <p:sp>
        <p:nvSpPr>
          <p:cNvPr id="660" name="Google Shape;660;g39d3233353a_0_598"/>
          <p:cNvSpPr/>
          <p:nvPr/>
        </p:nvSpPr>
        <p:spPr>
          <a:xfrm>
            <a:off x="563678" y="4600441"/>
            <a:ext cx="5286600" cy="186300"/>
          </a:xfrm>
          <a:prstGeom prst="roundRect">
            <a:avLst>
              <a:gd fmla="val 42023" name="adj"/>
            </a:avLst>
          </a:prstGeom>
          <a:solidFill>
            <a:srgbClr val="F6D5D5"/>
          </a:solidFill>
          <a:ln cap="flat" cmpd="sng" w="8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900" lIns="78900" spcFirstLastPara="1" rIns="78900" wrap="square" tIns="7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39d3233353a_0_598"/>
          <p:cNvSpPr/>
          <p:nvPr/>
        </p:nvSpPr>
        <p:spPr>
          <a:xfrm>
            <a:off x="283899" y="4413802"/>
            <a:ext cx="559800" cy="559800"/>
          </a:xfrm>
          <a:prstGeom prst="roundRect">
            <a:avLst>
              <a:gd fmla="val 70498" name="adj"/>
            </a:avLst>
          </a:prstGeom>
          <a:solidFill>
            <a:srgbClr val="F6D5D5"/>
          </a:solidFill>
          <a:ln cap="flat" cmpd="sng" w="8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900" lIns="78900" spcFirstLastPara="1" rIns="78900" wrap="square" tIns="7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39d3233353a_0_598"/>
          <p:cNvSpPr/>
          <p:nvPr/>
        </p:nvSpPr>
        <p:spPr>
          <a:xfrm>
            <a:off x="470385" y="5159997"/>
            <a:ext cx="2414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12"/>
              <a:buFont typeface="Nunito Sans"/>
              <a:buNone/>
            </a:pPr>
            <a:r>
              <a:rPr i="0" lang="en-US" sz="1812" u="none" cap="none" strike="noStrike">
                <a:solidFill>
                  <a:srgbClr val="002060"/>
                </a:solidFill>
              </a:rPr>
              <a:t>Unified Escalation Path</a:t>
            </a:r>
            <a:endParaRPr i="0" sz="1812" u="none" cap="none" strike="noStrike"/>
          </a:p>
        </p:txBody>
      </p:sp>
      <p:sp>
        <p:nvSpPr>
          <p:cNvPr id="663" name="Google Shape;663;g39d3233353a_0_598"/>
          <p:cNvSpPr/>
          <p:nvPr/>
        </p:nvSpPr>
        <p:spPr>
          <a:xfrm>
            <a:off x="470385" y="5563380"/>
            <a:ext cx="5193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7"/>
              <a:buFont typeface="Inter"/>
              <a:buNone/>
            </a:pPr>
            <a:r>
              <a:rPr i="0" lang="en-US" sz="1467" u="none" cap="none" strike="noStrike">
                <a:solidFill>
                  <a:srgbClr val="002060"/>
                </a:solidFill>
              </a:rPr>
              <a:t>One clear crisis escalation route eliminating confusion and accelerating response times</a:t>
            </a:r>
            <a:endParaRPr i="0" sz="1467" u="none" cap="none" strike="noStrike"/>
          </a:p>
        </p:txBody>
      </p:sp>
      <p:sp>
        <p:nvSpPr>
          <p:cNvPr id="664" name="Google Shape;664;g39d3233353a_0_598"/>
          <p:cNvSpPr/>
          <p:nvPr/>
        </p:nvSpPr>
        <p:spPr>
          <a:xfrm>
            <a:off x="6316671" y="4320662"/>
            <a:ext cx="5286900" cy="186300"/>
          </a:xfrm>
          <a:prstGeom prst="roundRect">
            <a:avLst>
              <a:gd fmla="val 42023" name="adj"/>
            </a:avLst>
          </a:prstGeom>
          <a:solidFill>
            <a:srgbClr val="F6D5D5"/>
          </a:solidFill>
          <a:ln cap="flat" cmpd="sng" w="8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900" lIns="78900" spcFirstLastPara="1" rIns="78900" wrap="square" tIns="7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39d3233353a_0_598"/>
          <p:cNvSpPr/>
          <p:nvPr/>
        </p:nvSpPr>
        <p:spPr>
          <a:xfrm>
            <a:off x="6036892" y="4134024"/>
            <a:ext cx="559800" cy="559800"/>
          </a:xfrm>
          <a:prstGeom prst="roundRect">
            <a:avLst>
              <a:gd fmla="val 70498" name="adj"/>
            </a:avLst>
          </a:prstGeom>
          <a:solidFill>
            <a:srgbClr val="F6D5D5"/>
          </a:solidFill>
          <a:ln cap="flat" cmpd="sng" w="8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8900" lIns="78900" spcFirstLastPara="1" rIns="78900" wrap="square" tIns="78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9d3233353a_0_598"/>
          <p:cNvSpPr/>
          <p:nvPr/>
        </p:nvSpPr>
        <p:spPr>
          <a:xfrm>
            <a:off x="6223377" y="4880219"/>
            <a:ext cx="2332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12"/>
              <a:buFont typeface="Nunito Sans"/>
              <a:buNone/>
            </a:pPr>
            <a:r>
              <a:rPr i="0" lang="en-US" sz="1812" u="none" cap="none" strike="noStrike">
                <a:solidFill>
                  <a:srgbClr val="002060"/>
                </a:solidFill>
              </a:rPr>
              <a:t>Integrated Playbook</a:t>
            </a:r>
            <a:endParaRPr i="0" sz="1812" u="none" cap="none" strike="noStrike"/>
          </a:p>
        </p:txBody>
      </p:sp>
      <p:sp>
        <p:nvSpPr>
          <p:cNvPr id="667" name="Google Shape;667;g39d3233353a_0_598"/>
          <p:cNvSpPr/>
          <p:nvPr/>
        </p:nvSpPr>
        <p:spPr>
          <a:xfrm>
            <a:off x="6223377" y="5283601"/>
            <a:ext cx="5193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7"/>
              <a:buFont typeface="Inter"/>
              <a:buNone/>
            </a:pPr>
            <a:r>
              <a:rPr i="0" lang="en-US" sz="1467" u="none" cap="none" strike="noStrike">
                <a:solidFill>
                  <a:srgbClr val="002060"/>
                </a:solidFill>
              </a:rPr>
              <a:t>Comprehensive operational guide combining all domain strategies into cohesive response procedures</a:t>
            </a:r>
            <a:endParaRPr i="0" sz="1467" u="none" cap="none" strike="noStrik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9d3233353a_0_62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74" name="Google Shape;674;g39d3233353a_0_62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5" name="Google Shape;675;g39d3233353a_0_622"/>
          <p:cNvSpPr/>
          <p:nvPr/>
        </p:nvSpPr>
        <p:spPr>
          <a:xfrm>
            <a:off x="359865" y="36204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Recovery Alignment</a:t>
            </a:r>
            <a:endParaRPr i="0" sz="4450" u="none" cap="none" strike="noStrike"/>
          </a:p>
        </p:txBody>
      </p:sp>
      <p:sp>
        <p:nvSpPr>
          <p:cNvPr id="676" name="Google Shape;676;g39d3233353a_0_622"/>
          <p:cNvSpPr/>
          <p:nvPr/>
        </p:nvSpPr>
        <p:spPr>
          <a:xfrm>
            <a:off x="359865" y="1297641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Synchronized recovery processes ensure coordinated restoration, minimizing conflicts during crises.</a:t>
            </a:r>
            <a:endParaRPr i="0" sz="1750" u="none" cap="none" strike="noStrike"/>
          </a:p>
        </p:txBody>
      </p:sp>
      <p:sp>
        <p:nvSpPr>
          <p:cNvPr id="677" name="Google Shape;677;g39d3233353a_0_622"/>
          <p:cNvSpPr/>
          <p:nvPr/>
        </p:nvSpPr>
        <p:spPr>
          <a:xfrm>
            <a:off x="359865" y="2227519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Cross-Domain Tiers: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Integrated priority structure across all business domains.</a:t>
            </a:r>
            <a:endParaRPr i="0" sz="1750" u="none" cap="none" strike="noStrike"/>
          </a:p>
        </p:txBody>
      </p:sp>
      <p:sp>
        <p:nvSpPr>
          <p:cNvPr id="678" name="Google Shape;678;g39d3233353a_0_622"/>
          <p:cNvSpPr/>
          <p:nvPr/>
        </p:nvSpPr>
        <p:spPr>
          <a:xfrm>
            <a:off x="359865" y="3032619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Consistent RTO/RPO: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Harmonized recovery objectives, eliminating conflicts.</a:t>
            </a:r>
            <a:endParaRPr i="0" sz="1750" u="none" cap="none" strike="noStrike"/>
          </a:p>
        </p:txBody>
      </p:sp>
      <p:sp>
        <p:nvSpPr>
          <p:cNvPr id="679" name="Google Shape;679;g39d3233353a_0_622"/>
          <p:cNvSpPr/>
          <p:nvPr/>
        </p:nvSpPr>
        <p:spPr>
          <a:xfrm>
            <a:off x="359865" y="3837720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Phased Restoration: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Sequential approach optimizing resource allocation.</a:t>
            </a:r>
            <a:endParaRPr i="0" sz="1750" u="none" cap="none" strike="noStrike"/>
          </a:p>
        </p:txBody>
      </p:sp>
      <p:sp>
        <p:nvSpPr>
          <p:cNvPr id="680" name="Google Shape;680;g39d3233353a_0_622"/>
          <p:cNvSpPr/>
          <p:nvPr/>
        </p:nvSpPr>
        <p:spPr>
          <a:xfrm>
            <a:off x="359865" y="4642821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Documented Dependencies: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Mapping shared resources and cross-domain needs.</a:t>
            </a:r>
            <a:endParaRPr i="0" sz="1750" u="none" cap="none" strike="noStrike"/>
          </a:p>
        </p:txBody>
      </p:sp>
      <p:pic>
        <p:nvPicPr>
          <p:cNvPr descr="preencoded.png" id="681" name="Google Shape;681;g39d3233353a_0_6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249" y="1219721"/>
            <a:ext cx="3698326" cy="3698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9d3233353a_0_63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88" name="Google Shape;688;g39d3233353a_0_63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" name="Google Shape;689;g39d3233353a_0_635"/>
          <p:cNvSpPr/>
          <p:nvPr/>
        </p:nvSpPr>
        <p:spPr>
          <a:xfrm>
            <a:off x="278851" y="175125"/>
            <a:ext cx="49908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19"/>
              <a:buFont typeface="Nunito Sans"/>
              <a:buNone/>
            </a:pPr>
            <a:r>
              <a:rPr i="0" lang="en-US" sz="3919" u="none" cap="none" strike="noStrike">
                <a:solidFill>
                  <a:srgbClr val="D1282E"/>
                </a:solidFill>
              </a:rPr>
              <a:t>Integration Principles</a:t>
            </a:r>
            <a:endParaRPr i="0" sz="3919" u="none" cap="none" strike="noStrike"/>
          </a:p>
        </p:txBody>
      </p:sp>
      <p:sp>
        <p:nvSpPr>
          <p:cNvPr id="690" name="Google Shape;690;g39d3233353a_0_635"/>
          <p:cNvSpPr/>
          <p:nvPr/>
        </p:nvSpPr>
        <p:spPr>
          <a:xfrm>
            <a:off x="278851" y="1198097"/>
            <a:ext cx="116343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9"/>
              <a:buFont typeface="Inter"/>
              <a:buNone/>
            </a:pPr>
            <a:r>
              <a:rPr i="0" lang="en-US" sz="1558" u="none" cap="none" strike="noStrike">
                <a:solidFill>
                  <a:srgbClr val="002060"/>
                </a:solidFill>
              </a:rPr>
              <a:t>Successful resilience plan integration requires adherence to fundamental principles that ensure operational effectiveness and long-term sustainability.</a:t>
            </a:r>
            <a:endParaRPr i="0" sz="1558" u="none" cap="none" strike="noStrike"/>
          </a:p>
        </p:txBody>
      </p:sp>
      <p:sp>
        <p:nvSpPr>
          <p:cNvPr id="691" name="Google Shape;691;g39d3233353a_0_635"/>
          <p:cNvSpPr/>
          <p:nvPr/>
        </p:nvSpPr>
        <p:spPr>
          <a:xfrm>
            <a:off x="278851" y="2061250"/>
            <a:ext cx="11634300" cy="2952600"/>
          </a:xfrm>
          <a:prstGeom prst="roundRect">
            <a:avLst>
              <a:gd fmla="val 2840" name="adj"/>
            </a:avLst>
          </a:prstGeom>
          <a:solidFill>
            <a:srgbClr val="F6D5D5"/>
          </a:solidFill>
          <a:ln cap="flat" cmpd="sng" w="8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39d3233353a_0_635"/>
          <p:cNvSpPr/>
          <p:nvPr/>
        </p:nvSpPr>
        <p:spPr>
          <a:xfrm>
            <a:off x="285638" y="2068038"/>
            <a:ext cx="5810400" cy="1469400"/>
          </a:xfrm>
          <a:prstGeom prst="roundRect">
            <a:avLst>
              <a:gd fmla="val 5706" name="adj"/>
            </a:avLst>
          </a:prstGeom>
          <a:solidFill>
            <a:srgbClr val="F6D5D5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39d3233353a_0_635"/>
          <p:cNvSpPr/>
          <p:nvPr/>
        </p:nvSpPr>
        <p:spPr>
          <a:xfrm>
            <a:off x="485226" y="2267626"/>
            <a:ext cx="249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0"/>
              <a:buFont typeface="Nunito Sans"/>
              <a:buNone/>
            </a:pPr>
            <a:r>
              <a:rPr i="0" lang="en-US" sz="1959" u="none" cap="none" strike="noStrike">
                <a:solidFill>
                  <a:srgbClr val="002060"/>
                </a:solidFill>
              </a:rPr>
              <a:t>Interoperability</a:t>
            </a:r>
            <a:endParaRPr i="0" sz="1959" u="none" cap="none" strike="noStrike"/>
          </a:p>
        </p:txBody>
      </p:sp>
      <p:sp>
        <p:nvSpPr>
          <p:cNvPr id="694" name="Google Shape;694;g39d3233353a_0_635"/>
          <p:cNvSpPr/>
          <p:nvPr/>
        </p:nvSpPr>
        <p:spPr>
          <a:xfrm>
            <a:off x="485226" y="2699256"/>
            <a:ext cx="5411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9"/>
              <a:buFont typeface="Inter"/>
              <a:buNone/>
            </a:pPr>
            <a:r>
              <a:rPr i="0" lang="en-US" sz="1558" u="none" cap="none" strike="noStrike">
                <a:solidFill>
                  <a:srgbClr val="002060"/>
                </a:solidFill>
              </a:rPr>
              <a:t>Plans must work seamlessly together without conflicts or operational gaps during execution</a:t>
            </a:r>
            <a:endParaRPr i="0" sz="1558" u="none" cap="none" strike="noStrike"/>
          </a:p>
        </p:txBody>
      </p:sp>
      <p:sp>
        <p:nvSpPr>
          <p:cNvPr id="695" name="Google Shape;695;g39d3233353a_0_635"/>
          <p:cNvSpPr/>
          <p:nvPr/>
        </p:nvSpPr>
        <p:spPr>
          <a:xfrm>
            <a:off x="6095983" y="2068038"/>
            <a:ext cx="5810400" cy="1469400"/>
          </a:xfrm>
          <a:prstGeom prst="rect">
            <a:avLst/>
          </a:prstGeom>
          <a:solidFill>
            <a:srgbClr val="F6D5D5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39d3233353a_0_635"/>
          <p:cNvSpPr/>
          <p:nvPr/>
        </p:nvSpPr>
        <p:spPr>
          <a:xfrm>
            <a:off x="6095983" y="2068038"/>
            <a:ext cx="27300" cy="1469400"/>
          </a:xfrm>
          <a:prstGeom prst="roundRect">
            <a:avLst>
              <a:gd fmla="val 308841" name="adj"/>
            </a:avLst>
          </a:prstGeom>
          <a:solidFill>
            <a:srgbClr val="DCBBBB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39d3233353a_0_635"/>
          <p:cNvSpPr/>
          <p:nvPr/>
        </p:nvSpPr>
        <p:spPr>
          <a:xfrm>
            <a:off x="6295572" y="2267626"/>
            <a:ext cx="249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0"/>
              <a:buFont typeface="Nunito Sans"/>
              <a:buNone/>
            </a:pPr>
            <a:r>
              <a:rPr i="0" lang="en-US" sz="1959" u="none" cap="none" strike="noStrike">
                <a:solidFill>
                  <a:srgbClr val="002060"/>
                </a:solidFill>
              </a:rPr>
              <a:t>Friction Reduction</a:t>
            </a:r>
            <a:endParaRPr i="0" sz="1959" u="none" cap="none" strike="noStrike"/>
          </a:p>
        </p:txBody>
      </p:sp>
      <p:sp>
        <p:nvSpPr>
          <p:cNvPr id="698" name="Google Shape;698;g39d3233353a_0_635"/>
          <p:cNvSpPr/>
          <p:nvPr/>
        </p:nvSpPr>
        <p:spPr>
          <a:xfrm>
            <a:off x="6295572" y="2699256"/>
            <a:ext cx="5411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9"/>
              <a:buFont typeface="Inter"/>
              <a:buNone/>
            </a:pPr>
            <a:r>
              <a:rPr i="0" lang="en-US" sz="1558" u="none" cap="none" strike="noStrike">
                <a:solidFill>
                  <a:srgbClr val="002060"/>
                </a:solidFill>
              </a:rPr>
              <a:t>Integration eliminates organizational delays and streamlines crisis response coordination</a:t>
            </a:r>
            <a:endParaRPr i="0" sz="1558" u="none" cap="none" strike="noStrike"/>
          </a:p>
        </p:txBody>
      </p:sp>
      <p:sp>
        <p:nvSpPr>
          <p:cNvPr id="699" name="Google Shape;699;g39d3233353a_0_635"/>
          <p:cNvSpPr/>
          <p:nvPr/>
        </p:nvSpPr>
        <p:spPr>
          <a:xfrm>
            <a:off x="285638" y="3537486"/>
            <a:ext cx="5810400" cy="1469400"/>
          </a:xfrm>
          <a:prstGeom prst="rect">
            <a:avLst/>
          </a:prstGeom>
          <a:solidFill>
            <a:srgbClr val="F6D5D5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39d3233353a_0_635"/>
          <p:cNvSpPr/>
          <p:nvPr/>
        </p:nvSpPr>
        <p:spPr>
          <a:xfrm>
            <a:off x="285638" y="3537486"/>
            <a:ext cx="5810400" cy="27300"/>
          </a:xfrm>
          <a:prstGeom prst="roundRect">
            <a:avLst>
              <a:gd fmla="val 308841" name="adj"/>
            </a:avLst>
          </a:prstGeom>
          <a:solidFill>
            <a:srgbClr val="DCBBBB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39d3233353a_0_635"/>
          <p:cNvSpPr/>
          <p:nvPr/>
        </p:nvSpPr>
        <p:spPr>
          <a:xfrm>
            <a:off x="485226" y="3737074"/>
            <a:ext cx="24954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0"/>
              <a:buFont typeface="Nunito Sans"/>
              <a:buNone/>
            </a:pPr>
            <a:r>
              <a:rPr i="0" lang="en-US" sz="1959" u="none" cap="none" strike="noStrike">
                <a:solidFill>
                  <a:srgbClr val="002060"/>
                </a:solidFill>
              </a:rPr>
              <a:t>Enhanced Readiness</a:t>
            </a:r>
            <a:endParaRPr i="0" sz="1959" u="none" cap="none" strike="noStrike"/>
          </a:p>
        </p:txBody>
      </p:sp>
      <p:sp>
        <p:nvSpPr>
          <p:cNvPr id="702" name="Google Shape;702;g39d3233353a_0_635"/>
          <p:cNvSpPr/>
          <p:nvPr/>
        </p:nvSpPr>
        <p:spPr>
          <a:xfrm>
            <a:off x="485226" y="4168704"/>
            <a:ext cx="5411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9"/>
              <a:buFont typeface="Inter"/>
              <a:buNone/>
            </a:pPr>
            <a:r>
              <a:rPr i="0" lang="en-US" sz="1558" u="none" cap="none" strike="noStrike">
                <a:solidFill>
                  <a:srgbClr val="002060"/>
                </a:solidFill>
              </a:rPr>
              <a:t>Aligned plans improve organizational preparedness and response effectiveness</a:t>
            </a:r>
            <a:endParaRPr i="0" sz="1558" u="none" cap="none" strike="noStrike"/>
          </a:p>
        </p:txBody>
      </p:sp>
      <p:sp>
        <p:nvSpPr>
          <p:cNvPr id="703" name="Google Shape;703;g39d3233353a_0_635"/>
          <p:cNvSpPr/>
          <p:nvPr/>
        </p:nvSpPr>
        <p:spPr>
          <a:xfrm>
            <a:off x="6095983" y="3537486"/>
            <a:ext cx="5810400" cy="1469400"/>
          </a:xfrm>
          <a:prstGeom prst="rect">
            <a:avLst/>
          </a:prstGeom>
          <a:solidFill>
            <a:srgbClr val="F6D5D5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39d3233353a_0_635"/>
          <p:cNvSpPr/>
          <p:nvPr/>
        </p:nvSpPr>
        <p:spPr>
          <a:xfrm>
            <a:off x="6095983" y="3537486"/>
            <a:ext cx="27300" cy="1469400"/>
          </a:xfrm>
          <a:prstGeom prst="roundRect">
            <a:avLst>
              <a:gd fmla="val 308841" name="adj"/>
            </a:avLst>
          </a:prstGeom>
          <a:solidFill>
            <a:srgbClr val="DCBBBB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39d3233353a_0_635"/>
          <p:cNvSpPr/>
          <p:nvPr/>
        </p:nvSpPr>
        <p:spPr>
          <a:xfrm>
            <a:off x="6095983" y="3537486"/>
            <a:ext cx="5810400" cy="27300"/>
          </a:xfrm>
          <a:prstGeom prst="roundRect">
            <a:avLst>
              <a:gd fmla="val 308841" name="adj"/>
            </a:avLst>
          </a:prstGeom>
          <a:solidFill>
            <a:srgbClr val="DCBBBB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39d3233353a_0_635"/>
          <p:cNvSpPr/>
          <p:nvPr/>
        </p:nvSpPr>
        <p:spPr>
          <a:xfrm>
            <a:off x="6295576" y="3764975"/>
            <a:ext cx="3400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0"/>
              <a:buFont typeface="Nunito Sans"/>
              <a:buNone/>
            </a:pPr>
            <a:r>
              <a:rPr i="0" lang="en-US" sz="1959" u="none" cap="none" strike="noStrike">
                <a:solidFill>
                  <a:srgbClr val="002060"/>
                </a:solidFill>
              </a:rPr>
              <a:t>Governance Foundation</a:t>
            </a:r>
            <a:endParaRPr i="0" sz="1959" u="none" cap="none" strike="noStrike"/>
          </a:p>
        </p:txBody>
      </p:sp>
      <p:sp>
        <p:nvSpPr>
          <p:cNvPr id="707" name="Google Shape;707;g39d3233353a_0_635"/>
          <p:cNvSpPr/>
          <p:nvPr/>
        </p:nvSpPr>
        <p:spPr>
          <a:xfrm>
            <a:off x="6295572" y="4168704"/>
            <a:ext cx="5411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9"/>
              <a:buFont typeface="Inter"/>
              <a:buNone/>
            </a:pPr>
            <a:r>
              <a:rPr i="0" lang="en-US" sz="1558" u="none" cap="none" strike="noStrike">
                <a:solidFill>
                  <a:srgbClr val="002060"/>
                </a:solidFill>
              </a:rPr>
              <a:t>Strong governance structures serve as the anchor for resilience maturity advancement</a:t>
            </a:r>
            <a:endParaRPr i="0" sz="1558" u="none" cap="none" strike="noStrike"/>
          </a:p>
        </p:txBody>
      </p:sp>
      <p:sp>
        <p:nvSpPr>
          <p:cNvPr id="708" name="Google Shape;708;g39d3233353a_0_635"/>
          <p:cNvSpPr/>
          <p:nvPr/>
        </p:nvSpPr>
        <p:spPr>
          <a:xfrm>
            <a:off x="278850" y="5238225"/>
            <a:ext cx="10500600" cy="1167600"/>
          </a:xfrm>
          <a:prstGeom prst="roundRect">
            <a:avLst>
              <a:gd fmla="val 7182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9" name="Google Shape;709;g39d3233353a_0_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439" y="5543767"/>
            <a:ext cx="249539" cy="19958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g39d3233353a_0_635"/>
          <p:cNvSpPr/>
          <p:nvPr/>
        </p:nvSpPr>
        <p:spPr>
          <a:xfrm>
            <a:off x="927574" y="5487675"/>
            <a:ext cx="9968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9"/>
              <a:buFont typeface="Inter"/>
              <a:buNone/>
            </a:pPr>
            <a:r>
              <a:rPr b="1" i="0" lang="en-US" sz="1558" u="none" cap="none" strike="noStrike">
                <a:solidFill>
                  <a:srgbClr val="000000"/>
                </a:solidFill>
              </a:rPr>
              <a:t>Critical Success Factor:</a:t>
            </a:r>
            <a:r>
              <a:rPr i="0" lang="en-US" sz="1558" u="none" cap="none" strike="noStrike">
                <a:solidFill>
                  <a:srgbClr val="000000"/>
                </a:solidFill>
              </a:rPr>
              <a:t> Integration without proper governance creates new risks. Establish oversight structures before consolidating operational plans.</a:t>
            </a:r>
            <a:endParaRPr i="0" sz="1558" u="none" cap="none" strike="noStrik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9d3233353a_0_66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17" name="Google Shape;717;g39d3233353a_0_66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8" name="Google Shape;718;g39d3233353a_0_663"/>
          <p:cNvSpPr/>
          <p:nvPr/>
        </p:nvSpPr>
        <p:spPr>
          <a:xfrm>
            <a:off x="255050" y="249200"/>
            <a:ext cx="58752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831"/>
              <a:buFont typeface="Nunito Sans"/>
              <a:buNone/>
            </a:pPr>
            <a:r>
              <a:rPr i="0" lang="en-US" sz="3830" u="none" cap="none" strike="noStrike">
                <a:solidFill>
                  <a:srgbClr val="D1282E"/>
                </a:solidFill>
              </a:rPr>
              <a:t>Strengthening Governance</a:t>
            </a:r>
            <a:endParaRPr i="0" sz="3830" u="none" cap="none" strike="noStrike"/>
          </a:p>
        </p:txBody>
      </p:sp>
      <p:sp>
        <p:nvSpPr>
          <p:cNvPr id="719" name="Google Shape;719;g39d3233353a_0_663"/>
          <p:cNvSpPr/>
          <p:nvPr/>
        </p:nvSpPr>
        <p:spPr>
          <a:xfrm>
            <a:off x="255050" y="1254168"/>
            <a:ext cx="115110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Font typeface="Inter"/>
              <a:buNone/>
            </a:pPr>
            <a:r>
              <a:rPr i="0" lang="en-US" sz="1541" u="none" cap="none" strike="noStrike">
                <a:solidFill>
                  <a:srgbClr val="002060"/>
                </a:solidFill>
              </a:rPr>
              <a:t>Robust governance frameworks provide the foundation for effective plan integration and long-term resilience program success.</a:t>
            </a:r>
            <a:endParaRPr i="0" sz="1541" u="none" cap="none" strike="noStrike"/>
          </a:p>
        </p:txBody>
      </p:sp>
      <p:sp>
        <p:nvSpPr>
          <p:cNvPr id="720" name="Google Shape;720;g39d3233353a_0_663"/>
          <p:cNvSpPr/>
          <p:nvPr/>
        </p:nvSpPr>
        <p:spPr>
          <a:xfrm>
            <a:off x="255050" y="2396277"/>
            <a:ext cx="5657400" cy="1764300"/>
          </a:xfrm>
          <a:prstGeom prst="roundRect">
            <a:avLst>
              <a:gd fmla="val 730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39d3233353a_0_663"/>
          <p:cNvSpPr/>
          <p:nvPr/>
        </p:nvSpPr>
        <p:spPr>
          <a:xfrm>
            <a:off x="255050" y="2369436"/>
            <a:ext cx="5657400" cy="107400"/>
          </a:xfrm>
          <a:prstGeom prst="roundRect">
            <a:avLst>
              <a:gd fmla="val 76719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39d3233353a_0_663"/>
          <p:cNvSpPr/>
          <p:nvPr/>
        </p:nvSpPr>
        <p:spPr>
          <a:xfrm>
            <a:off x="2789597" y="2102179"/>
            <a:ext cx="588300" cy="588300"/>
          </a:xfrm>
          <a:prstGeom prst="roundRect">
            <a:avLst>
              <a:gd fmla="val 136874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39d3233353a_0_663"/>
          <p:cNvSpPr/>
          <p:nvPr/>
        </p:nvSpPr>
        <p:spPr>
          <a:xfrm>
            <a:off x="477957" y="2886546"/>
            <a:ext cx="3031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3"/>
              <a:buFont typeface="Nunito Sans"/>
              <a:buNone/>
            </a:pPr>
            <a:r>
              <a:rPr i="0" lang="en-US" sz="1893" u="none" cap="none" strike="noStrike">
                <a:solidFill>
                  <a:srgbClr val="002060"/>
                </a:solidFill>
              </a:rPr>
              <a:t>Unified Steering Committee</a:t>
            </a:r>
            <a:endParaRPr i="0" sz="1893" u="none" cap="none" strike="noStrike"/>
          </a:p>
        </p:txBody>
      </p:sp>
      <p:sp>
        <p:nvSpPr>
          <p:cNvPr id="724" name="Google Shape;724;g39d3233353a_0_663"/>
          <p:cNvSpPr/>
          <p:nvPr/>
        </p:nvSpPr>
        <p:spPr>
          <a:xfrm>
            <a:off x="477957" y="3310552"/>
            <a:ext cx="5211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Font typeface="Inter"/>
              <a:buNone/>
            </a:pPr>
            <a:r>
              <a:rPr i="0" lang="en-US" sz="1541" u="none" cap="none" strike="noStrike">
                <a:solidFill>
                  <a:srgbClr val="002060"/>
                </a:solidFill>
              </a:rPr>
              <a:t>Centralized oversight body with cross-functional representation and strategic decision-making authority</a:t>
            </a:r>
            <a:endParaRPr i="0" sz="1541" u="none" cap="none" strike="noStrike"/>
          </a:p>
        </p:txBody>
      </p:sp>
      <p:sp>
        <p:nvSpPr>
          <p:cNvPr id="725" name="Google Shape;725;g39d3233353a_0_663"/>
          <p:cNvSpPr/>
          <p:nvPr/>
        </p:nvSpPr>
        <p:spPr>
          <a:xfrm>
            <a:off x="6108618" y="2396277"/>
            <a:ext cx="5657400" cy="1764300"/>
          </a:xfrm>
          <a:prstGeom prst="roundRect">
            <a:avLst>
              <a:gd fmla="val 730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39d3233353a_0_663"/>
          <p:cNvSpPr/>
          <p:nvPr/>
        </p:nvSpPr>
        <p:spPr>
          <a:xfrm>
            <a:off x="6108618" y="2369436"/>
            <a:ext cx="5657400" cy="107400"/>
          </a:xfrm>
          <a:prstGeom prst="roundRect">
            <a:avLst>
              <a:gd fmla="val 76719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39d3233353a_0_663"/>
          <p:cNvSpPr/>
          <p:nvPr/>
        </p:nvSpPr>
        <p:spPr>
          <a:xfrm>
            <a:off x="8643166" y="2102179"/>
            <a:ext cx="588300" cy="588300"/>
          </a:xfrm>
          <a:prstGeom prst="roundRect">
            <a:avLst>
              <a:gd fmla="val 136874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39d3233353a_0_663"/>
          <p:cNvSpPr/>
          <p:nvPr/>
        </p:nvSpPr>
        <p:spPr>
          <a:xfrm>
            <a:off x="6331525" y="2886546"/>
            <a:ext cx="32715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3"/>
              <a:buFont typeface="Nunito Sans"/>
              <a:buNone/>
            </a:pPr>
            <a:r>
              <a:rPr i="0" lang="en-US" sz="1893" u="none" cap="none" strike="noStrike">
                <a:solidFill>
                  <a:srgbClr val="002060"/>
                </a:solidFill>
              </a:rPr>
              <a:t>Clear Ownership &amp; Escalation</a:t>
            </a:r>
            <a:endParaRPr i="0" sz="1893" u="none" cap="none" strike="noStrike"/>
          </a:p>
        </p:txBody>
      </p:sp>
      <p:sp>
        <p:nvSpPr>
          <p:cNvPr id="729" name="Google Shape;729;g39d3233353a_0_663"/>
          <p:cNvSpPr/>
          <p:nvPr/>
        </p:nvSpPr>
        <p:spPr>
          <a:xfrm>
            <a:off x="6331525" y="3310552"/>
            <a:ext cx="5211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Font typeface="Inter"/>
              <a:buNone/>
            </a:pPr>
            <a:r>
              <a:rPr i="0" lang="en-US" sz="1541" u="none" cap="none" strike="noStrike">
                <a:solidFill>
                  <a:srgbClr val="002060"/>
                </a:solidFill>
              </a:rPr>
              <a:t>Defined plan ownership responsibilities with transparent escalation rights and authority levels</a:t>
            </a:r>
            <a:endParaRPr i="0" sz="1541" u="none" cap="none" strike="noStrike"/>
          </a:p>
        </p:txBody>
      </p:sp>
      <p:sp>
        <p:nvSpPr>
          <p:cNvPr id="730" name="Google Shape;730;g39d3233353a_0_663"/>
          <p:cNvSpPr/>
          <p:nvPr/>
        </p:nvSpPr>
        <p:spPr>
          <a:xfrm>
            <a:off x="255050" y="4651033"/>
            <a:ext cx="5657400" cy="1764300"/>
          </a:xfrm>
          <a:prstGeom prst="roundRect">
            <a:avLst>
              <a:gd fmla="val 730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39d3233353a_0_663"/>
          <p:cNvSpPr/>
          <p:nvPr/>
        </p:nvSpPr>
        <p:spPr>
          <a:xfrm>
            <a:off x="255050" y="4624192"/>
            <a:ext cx="5657400" cy="107400"/>
          </a:xfrm>
          <a:prstGeom prst="roundRect">
            <a:avLst>
              <a:gd fmla="val 76719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39d3233353a_0_663"/>
          <p:cNvSpPr/>
          <p:nvPr/>
        </p:nvSpPr>
        <p:spPr>
          <a:xfrm>
            <a:off x="2789597" y="4356935"/>
            <a:ext cx="588300" cy="588300"/>
          </a:xfrm>
          <a:prstGeom prst="roundRect">
            <a:avLst>
              <a:gd fmla="val 136874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39d3233353a_0_663"/>
          <p:cNvSpPr/>
          <p:nvPr/>
        </p:nvSpPr>
        <p:spPr>
          <a:xfrm>
            <a:off x="477957" y="5141302"/>
            <a:ext cx="32040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3"/>
              <a:buFont typeface="Nunito Sans"/>
              <a:buNone/>
            </a:pPr>
            <a:r>
              <a:rPr i="0" lang="en-US" sz="1893" u="none" cap="none" strike="noStrike">
                <a:solidFill>
                  <a:srgbClr val="002060"/>
                </a:solidFill>
              </a:rPr>
              <a:t>Standardized BCM Reporting</a:t>
            </a:r>
            <a:endParaRPr i="0" sz="1893" u="none" cap="none" strike="noStrike"/>
          </a:p>
        </p:txBody>
      </p:sp>
      <p:sp>
        <p:nvSpPr>
          <p:cNvPr id="734" name="Google Shape;734;g39d3233353a_0_663"/>
          <p:cNvSpPr/>
          <p:nvPr/>
        </p:nvSpPr>
        <p:spPr>
          <a:xfrm>
            <a:off x="477957" y="5565308"/>
            <a:ext cx="5211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Font typeface="Inter"/>
              <a:buNone/>
            </a:pPr>
            <a:r>
              <a:rPr i="0" lang="en-US" sz="1541" u="none" cap="none" strike="noStrike">
                <a:solidFill>
                  <a:srgbClr val="002060"/>
                </a:solidFill>
              </a:rPr>
              <a:t>Consistent reporting mechanisms feeding directly into the business continuity management program</a:t>
            </a:r>
            <a:endParaRPr i="0" sz="1541" u="none" cap="none" strike="noStrike"/>
          </a:p>
        </p:txBody>
      </p:sp>
      <p:sp>
        <p:nvSpPr>
          <p:cNvPr id="735" name="Google Shape;735;g39d3233353a_0_663"/>
          <p:cNvSpPr/>
          <p:nvPr/>
        </p:nvSpPr>
        <p:spPr>
          <a:xfrm>
            <a:off x="6108618" y="4651033"/>
            <a:ext cx="5657400" cy="1764300"/>
          </a:xfrm>
          <a:prstGeom prst="roundRect">
            <a:avLst>
              <a:gd fmla="val 730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39d3233353a_0_663"/>
          <p:cNvSpPr/>
          <p:nvPr/>
        </p:nvSpPr>
        <p:spPr>
          <a:xfrm>
            <a:off x="6108618" y="4624192"/>
            <a:ext cx="5657400" cy="107400"/>
          </a:xfrm>
          <a:prstGeom prst="roundRect">
            <a:avLst>
              <a:gd fmla="val 76719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39d3233353a_0_663"/>
          <p:cNvSpPr/>
          <p:nvPr/>
        </p:nvSpPr>
        <p:spPr>
          <a:xfrm>
            <a:off x="8643166" y="4356935"/>
            <a:ext cx="588300" cy="588300"/>
          </a:xfrm>
          <a:prstGeom prst="roundRect">
            <a:avLst>
              <a:gd fmla="val 136874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39d3233353a_0_663"/>
          <p:cNvSpPr/>
          <p:nvPr/>
        </p:nvSpPr>
        <p:spPr>
          <a:xfrm>
            <a:off x="6331525" y="5141302"/>
            <a:ext cx="30624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3"/>
              <a:buFont typeface="Nunito Sans"/>
              <a:buNone/>
            </a:pPr>
            <a:r>
              <a:rPr i="0" lang="en-US" sz="1893" u="none" cap="none" strike="noStrike">
                <a:solidFill>
                  <a:srgbClr val="002060"/>
                </a:solidFill>
              </a:rPr>
              <a:t>Leadership Approval Cycles</a:t>
            </a:r>
            <a:endParaRPr i="0" sz="1893" u="none" cap="none" strike="noStrike"/>
          </a:p>
        </p:txBody>
      </p:sp>
      <p:sp>
        <p:nvSpPr>
          <p:cNvPr id="739" name="Google Shape;739;g39d3233353a_0_663"/>
          <p:cNvSpPr/>
          <p:nvPr/>
        </p:nvSpPr>
        <p:spPr>
          <a:xfrm>
            <a:off x="6331525" y="5565308"/>
            <a:ext cx="5211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1"/>
              <a:buFont typeface="Inter"/>
              <a:buNone/>
            </a:pPr>
            <a:r>
              <a:rPr i="0" lang="en-US" sz="1541" u="none" cap="none" strike="noStrike">
                <a:solidFill>
                  <a:srgbClr val="002060"/>
                </a:solidFill>
              </a:rPr>
              <a:t>Structured review and approval processes ensuring executive alignment and resource commitment</a:t>
            </a:r>
            <a:endParaRPr i="0" sz="1541" u="none" cap="none" strike="noStrike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9d3233353a_0_69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46" name="Google Shape;746;g39d3233353a_0_69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7" name="Google Shape;747;g39d3233353a_0_691"/>
          <p:cNvSpPr/>
          <p:nvPr/>
        </p:nvSpPr>
        <p:spPr>
          <a:xfrm>
            <a:off x="447050" y="325112"/>
            <a:ext cx="6726000" cy="1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43"/>
              <a:buFont typeface="Nunito Sans"/>
              <a:buNone/>
            </a:pPr>
            <a:r>
              <a:rPr i="0" lang="en-US" sz="4042" u="none" cap="none" strike="noStrike">
                <a:solidFill>
                  <a:srgbClr val="D1282E"/>
                </a:solidFill>
              </a:rPr>
              <a:t>Communication Flow Improvements</a:t>
            </a:r>
            <a:endParaRPr i="0" sz="4042" u="none" cap="none" strike="noStrike"/>
          </a:p>
        </p:txBody>
      </p:sp>
      <p:sp>
        <p:nvSpPr>
          <p:cNvPr id="748" name="Google Shape;748;g39d3233353a_0_691"/>
          <p:cNvSpPr/>
          <p:nvPr/>
        </p:nvSpPr>
        <p:spPr>
          <a:xfrm>
            <a:off x="447050" y="1819392"/>
            <a:ext cx="6726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8"/>
              <a:buFont typeface="Inter"/>
              <a:buNone/>
            </a:pPr>
            <a:r>
              <a:rPr i="0" lang="en-US" sz="1588" u="none" cap="none" strike="noStrike">
                <a:solidFill>
                  <a:srgbClr val="002060"/>
                </a:solidFill>
              </a:rPr>
              <a:t>Streamlined communication protocols eliminate information fragmentation and accelerate crisis response coordination across all organizational domains.</a:t>
            </a:r>
            <a:endParaRPr i="0" sz="1588" u="none" cap="none" strike="noStrike"/>
          </a:p>
        </p:txBody>
      </p:sp>
      <p:sp>
        <p:nvSpPr>
          <p:cNvPr id="749" name="Google Shape;749;g39d3233353a_0_691"/>
          <p:cNvSpPr/>
          <p:nvPr/>
        </p:nvSpPr>
        <p:spPr>
          <a:xfrm>
            <a:off x="447050" y="3126520"/>
            <a:ext cx="67260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8"/>
              <a:buFont typeface="Inter"/>
              <a:buNone/>
            </a:pPr>
            <a:r>
              <a:rPr b="1" i="0" lang="en-US" sz="1588" u="none" cap="none" strike="noStrike">
                <a:solidFill>
                  <a:srgbClr val="002060"/>
                </a:solidFill>
              </a:rPr>
              <a:t>Eliminate Messaging Fragmentation:</a:t>
            </a:r>
            <a:r>
              <a:rPr i="0" lang="en-US" sz="1588" u="none" cap="none" strike="noStrike">
                <a:solidFill>
                  <a:srgbClr val="002060"/>
                </a:solidFill>
              </a:rPr>
              <a:t> Consolidated communication channels preventing conflicting information and reducing confusion</a:t>
            </a:r>
            <a:endParaRPr i="0" sz="1588" u="none" cap="none" strike="noStrike"/>
          </a:p>
        </p:txBody>
      </p:sp>
      <p:sp>
        <p:nvSpPr>
          <p:cNvPr id="750" name="Google Shape;750;g39d3233353a_0_691"/>
          <p:cNvSpPr/>
          <p:nvPr/>
        </p:nvSpPr>
        <p:spPr>
          <a:xfrm>
            <a:off x="447050" y="3930799"/>
            <a:ext cx="6726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8"/>
              <a:buFont typeface="Inter"/>
              <a:buNone/>
            </a:pPr>
            <a:r>
              <a:rPr b="1" i="0" lang="en-US" sz="1588" u="none" cap="none" strike="noStrike">
                <a:solidFill>
                  <a:srgbClr val="002060"/>
                </a:solidFill>
              </a:rPr>
              <a:t>Shared Crisis Protocol:</a:t>
            </a:r>
            <a:r>
              <a:rPr i="0" lang="en-US" sz="1588" u="none" cap="none" strike="noStrike">
                <a:solidFill>
                  <a:srgbClr val="002060"/>
                </a:solidFill>
              </a:rPr>
              <a:t> Unified communication framework ensuring consistent messaging and coordinated public response</a:t>
            </a:r>
            <a:endParaRPr i="0" sz="1588" u="none" cap="none" strike="noStrike"/>
          </a:p>
        </p:txBody>
      </p:sp>
      <p:sp>
        <p:nvSpPr>
          <p:cNvPr id="751" name="Google Shape;751;g39d3233353a_0_691"/>
          <p:cNvSpPr/>
          <p:nvPr/>
        </p:nvSpPr>
        <p:spPr>
          <a:xfrm>
            <a:off x="447050" y="4662581"/>
            <a:ext cx="6726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8"/>
              <a:buFont typeface="Inter"/>
              <a:buNone/>
            </a:pPr>
            <a:r>
              <a:rPr b="1" i="0" lang="en-US" sz="1588" u="none" cap="none" strike="noStrike">
                <a:solidFill>
                  <a:srgbClr val="002060"/>
                </a:solidFill>
              </a:rPr>
              <a:t>Standard Chain-of-Command:</a:t>
            </a:r>
            <a:r>
              <a:rPr i="0" lang="en-US" sz="1588" u="none" cap="none" strike="noStrike">
                <a:solidFill>
                  <a:srgbClr val="002060"/>
                </a:solidFill>
              </a:rPr>
              <a:t> Clear hierarchical communication structure eliminating ambiguity during crisis escalation</a:t>
            </a:r>
            <a:endParaRPr i="0" sz="1588" u="none" cap="none" strike="noStrike"/>
          </a:p>
        </p:txBody>
      </p:sp>
      <p:sp>
        <p:nvSpPr>
          <p:cNvPr id="752" name="Google Shape;752;g39d3233353a_0_691"/>
          <p:cNvSpPr/>
          <p:nvPr/>
        </p:nvSpPr>
        <p:spPr>
          <a:xfrm>
            <a:off x="447050" y="5394363"/>
            <a:ext cx="6726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8"/>
              <a:buFont typeface="Inter"/>
              <a:buNone/>
            </a:pPr>
            <a:r>
              <a:rPr b="1" i="0" lang="en-US" sz="1588" u="none" cap="none" strike="noStrike">
                <a:solidFill>
                  <a:srgbClr val="002060"/>
                </a:solidFill>
              </a:rPr>
              <a:t>Domain Handoff Clarity:</a:t>
            </a:r>
            <a:r>
              <a:rPr i="0" lang="en-US" sz="1588" u="none" cap="none" strike="noStrike">
                <a:solidFill>
                  <a:srgbClr val="002060"/>
                </a:solidFill>
              </a:rPr>
              <a:t> Defined transfer procedures and communication requirements between domain teams</a:t>
            </a:r>
            <a:endParaRPr i="0" sz="1588" u="none" cap="none" strike="noStrike"/>
          </a:p>
        </p:txBody>
      </p:sp>
      <p:pic>
        <p:nvPicPr>
          <p:cNvPr descr="preencoded.png" id="753" name="Google Shape;753;g39d3233353a_0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369" y="1177574"/>
            <a:ext cx="4149206" cy="41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9d3233353a_0_70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60" name="Google Shape;760;g39d3233353a_0_70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1" name="Google Shape;761;g39d3233353a_0_704"/>
          <p:cNvSpPr/>
          <p:nvPr/>
        </p:nvSpPr>
        <p:spPr>
          <a:xfrm>
            <a:off x="291200" y="415400"/>
            <a:ext cx="55032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55"/>
              <a:buFont typeface="Nunito Sans"/>
              <a:buNone/>
            </a:pPr>
            <a:r>
              <a:rPr i="0" lang="en-US" sz="3954" u="none" cap="none" strike="noStrike">
                <a:solidFill>
                  <a:srgbClr val="D1282E"/>
                </a:solidFill>
              </a:rPr>
              <a:t>Testing Integrated Plans</a:t>
            </a:r>
            <a:endParaRPr i="0" sz="3954" u="none" cap="none" strike="noStrike"/>
          </a:p>
        </p:txBody>
      </p:sp>
      <p:sp>
        <p:nvSpPr>
          <p:cNvPr id="762" name="Google Shape;762;g39d3233353a_0_704"/>
          <p:cNvSpPr/>
          <p:nvPr/>
        </p:nvSpPr>
        <p:spPr>
          <a:xfrm>
            <a:off x="291200" y="1448405"/>
            <a:ext cx="115908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5"/>
              <a:buFont typeface="Inter"/>
              <a:buNone/>
            </a:pPr>
            <a:r>
              <a:rPr i="0" lang="en-US" sz="1555" u="none" cap="none" strike="noStrike">
                <a:solidFill>
                  <a:srgbClr val="002060"/>
                </a:solidFill>
              </a:rPr>
              <a:t>Comprehensive testing validates plan integration effectiveness and identifies remaining friction points that require resolution.</a:t>
            </a:r>
            <a:endParaRPr i="0" sz="1555" u="none" cap="none" strike="noStrike"/>
          </a:p>
        </p:txBody>
      </p:sp>
      <p:sp>
        <p:nvSpPr>
          <p:cNvPr id="763" name="Google Shape;763;g39d3233353a_0_704"/>
          <p:cNvSpPr/>
          <p:nvPr/>
        </p:nvSpPr>
        <p:spPr>
          <a:xfrm>
            <a:off x="1236278" y="2557063"/>
            <a:ext cx="2519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5"/>
              <a:buFont typeface="Nunito Sans"/>
              <a:buNone/>
            </a:pPr>
            <a:r>
              <a:rPr i="0" lang="en-US" sz="1955" u="none" cap="none" strike="noStrike">
                <a:solidFill>
                  <a:srgbClr val="002060"/>
                </a:solidFill>
              </a:rPr>
              <a:t>Joint Simulations</a:t>
            </a:r>
            <a:endParaRPr i="0" sz="1955" u="none" cap="none" strike="noStrike"/>
          </a:p>
        </p:txBody>
      </p:sp>
      <p:sp>
        <p:nvSpPr>
          <p:cNvPr id="764" name="Google Shape;764;g39d3233353a_0_704"/>
          <p:cNvSpPr/>
          <p:nvPr/>
        </p:nvSpPr>
        <p:spPr>
          <a:xfrm>
            <a:off x="291200" y="2992888"/>
            <a:ext cx="34647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5"/>
              <a:buFont typeface="Inter"/>
              <a:buNone/>
            </a:pPr>
            <a:r>
              <a:rPr i="0" lang="en-US" sz="1555" u="none" cap="none" strike="noStrike">
                <a:solidFill>
                  <a:srgbClr val="002060"/>
                </a:solidFill>
              </a:rPr>
              <a:t>Cross-functional exercises validate alignment and test coordination mechanisms</a:t>
            </a:r>
            <a:endParaRPr i="0" sz="1555" u="none" cap="none" strike="noStrike"/>
          </a:p>
        </p:txBody>
      </p:sp>
      <p:pic>
        <p:nvPicPr>
          <p:cNvPr descr="preencoded.png" id="765" name="Google Shape;765;g39d3233353a_0_7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8182" y="2320159"/>
            <a:ext cx="4056790" cy="4056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6" name="Google Shape;766;g39d3233353a_0_7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9333" y="3035951"/>
            <a:ext cx="301553" cy="301553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g39d3233353a_0_704"/>
          <p:cNvSpPr/>
          <p:nvPr/>
        </p:nvSpPr>
        <p:spPr>
          <a:xfrm>
            <a:off x="8417267" y="2557063"/>
            <a:ext cx="2999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5"/>
              <a:buFont typeface="Nunito Sans"/>
              <a:buNone/>
            </a:pPr>
            <a:r>
              <a:rPr i="0" lang="en-US" sz="1955" u="none" cap="none" strike="noStrike">
                <a:solidFill>
                  <a:srgbClr val="002060"/>
                </a:solidFill>
              </a:rPr>
              <a:t>Friction Point Identification</a:t>
            </a:r>
            <a:endParaRPr i="0" sz="1955" u="none" cap="none" strike="noStrike"/>
          </a:p>
        </p:txBody>
      </p:sp>
      <p:sp>
        <p:nvSpPr>
          <p:cNvPr id="768" name="Google Shape;768;g39d3233353a_0_704"/>
          <p:cNvSpPr/>
          <p:nvPr/>
        </p:nvSpPr>
        <p:spPr>
          <a:xfrm>
            <a:off x="8417267" y="2992888"/>
            <a:ext cx="34647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5"/>
              <a:buFont typeface="Inter"/>
              <a:buNone/>
            </a:pPr>
            <a:r>
              <a:rPr i="0" lang="en-US" sz="1555" u="none" cap="none" strike="noStrike">
                <a:solidFill>
                  <a:srgbClr val="002060"/>
                </a:solidFill>
              </a:rPr>
              <a:t>Systematic identification of remaining operational conflicts and coordination challenges</a:t>
            </a:r>
            <a:endParaRPr i="0" sz="1555" u="none" cap="none" strike="noStrike"/>
          </a:p>
        </p:txBody>
      </p:sp>
      <p:pic>
        <p:nvPicPr>
          <p:cNvPr descr="preencoded.png" id="769" name="Google Shape;769;g39d3233353a_0_7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8182" y="2320159"/>
            <a:ext cx="4056790" cy="4056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0" name="Google Shape;770;g39d3233353a_0_7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7416" y="3381203"/>
            <a:ext cx="301553" cy="301553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39d3233353a_0_704"/>
          <p:cNvSpPr/>
          <p:nvPr/>
        </p:nvSpPr>
        <p:spPr>
          <a:xfrm>
            <a:off x="8417267" y="4736606"/>
            <a:ext cx="27507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5"/>
              <a:buFont typeface="Nunito Sans"/>
              <a:buNone/>
            </a:pPr>
            <a:r>
              <a:rPr i="0" lang="en-US" sz="1955" u="none" cap="none" strike="noStrike">
                <a:solidFill>
                  <a:srgbClr val="002060"/>
                </a:solidFill>
              </a:rPr>
              <a:t>Structured Improvement</a:t>
            </a:r>
            <a:endParaRPr i="0" sz="1955" u="none" cap="none" strike="noStrike"/>
          </a:p>
        </p:txBody>
      </p:sp>
      <p:sp>
        <p:nvSpPr>
          <p:cNvPr id="772" name="Google Shape;772;g39d3233353a_0_704"/>
          <p:cNvSpPr/>
          <p:nvPr/>
        </p:nvSpPr>
        <p:spPr>
          <a:xfrm>
            <a:off x="8417267" y="5172430"/>
            <a:ext cx="34647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5"/>
              <a:buFont typeface="Inter"/>
              <a:buNone/>
            </a:pPr>
            <a:r>
              <a:rPr i="0" lang="en-US" sz="1555" u="none" cap="none" strike="noStrike">
                <a:solidFill>
                  <a:srgbClr val="002060"/>
                </a:solidFill>
              </a:rPr>
              <a:t>Formal feedback cycles driving continuous refinement and plan optimization</a:t>
            </a:r>
            <a:endParaRPr i="0" sz="1555" u="none" cap="none" strike="noStrike"/>
          </a:p>
        </p:txBody>
      </p:sp>
      <p:pic>
        <p:nvPicPr>
          <p:cNvPr descr="preencoded.png" id="773" name="Google Shape;773;g39d3233353a_0_7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8182" y="2320159"/>
            <a:ext cx="4056790" cy="4056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4" name="Google Shape;774;g39d3233353a_0_7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2164" y="5359287"/>
            <a:ext cx="301553" cy="301553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g39d3233353a_0_704"/>
          <p:cNvSpPr/>
          <p:nvPr/>
        </p:nvSpPr>
        <p:spPr>
          <a:xfrm>
            <a:off x="1174593" y="4736606"/>
            <a:ext cx="2581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5"/>
              <a:buFont typeface="Nunito Sans"/>
              <a:buNone/>
            </a:pPr>
            <a:r>
              <a:rPr i="0" lang="en-US" sz="1955" u="none" cap="none" strike="noStrike">
                <a:solidFill>
                  <a:srgbClr val="002060"/>
                </a:solidFill>
              </a:rPr>
              <a:t>Certification Readiness</a:t>
            </a:r>
            <a:endParaRPr i="0" sz="1955" u="none" cap="none" strike="noStrike"/>
          </a:p>
        </p:txBody>
      </p:sp>
      <p:sp>
        <p:nvSpPr>
          <p:cNvPr id="776" name="Google Shape;776;g39d3233353a_0_704"/>
          <p:cNvSpPr/>
          <p:nvPr/>
        </p:nvSpPr>
        <p:spPr>
          <a:xfrm>
            <a:off x="291200" y="5172430"/>
            <a:ext cx="34647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5"/>
              <a:buFont typeface="Inter"/>
              <a:buNone/>
            </a:pPr>
            <a:r>
              <a:rPr i="0" lang="en-US" sz="1555" u="none" cap="none" strike="noStrike">
                <a:solidFill>
                  <a:srgbClr val="002060"/>
                </a:solidFill>
              </a:rPr>
              <a:t>Testing builds competencies essential for DRI International professional advancement</a:t>
            </a:r>
            <a:endParaRPr i="0" sz="1555" u="none" cap="none" strike="noStrike"/>
          </a:p>
        </p:txBody>
      </p:sp>
      <p:pic>
        <p:nvPicPr>
          <p:cNvPr descr="preencoded.png" id="777" name="Google Shape;777;g39d3233353a_0_7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8182" y="2320159"/>
            <a:ext cx="4056790" cy="4056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8" name="Google Shape;778;g39d3233353a_0_7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4081" y="5014035"/>
            <a:ext cx="301553" cy="301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9d3233353a_0_72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85" name="Google Shape;785;g39d3233353a_0_72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786" name="Google Shape;786;g39d3233353a_0_728"/>
          <p:cNvPicPr preferRelativeResize="0"/>
          <p:nvPr/>
        </p:nvPicPr>
        <p:blipFill rotWithShape="1">
          <a:blip r:embed="rId3">
            <a:alphaModFix/>
          </a:blip>
          <a:srcRect b="12866" l="0" r="0" t="22575"/>
          <a:stretch/>
        </p:blipFill>
        <p:spPr>
          <a:xfrm>
            <a:off x="297488" y="1878149"/>
            <a:ext cx="4065624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g39d3233353a_0_728"/>
          <p:cNvSpPr/>
          <p:nvPr/>
        </p:nvSpPr>
        <p:spPr>
          <a:xfrm>
            <a:off x="376000" y="734250"/>
            <a:ext cx="112923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Documentation Improvements</a:t>
            </a:r>
            <a:endParaRPr i="0" sz="4450" u="none" cap="none" strike="noStrike"/>
          </a:p>
        </p:txBody>
      </p:sp>
      <p:sp>
        <p:nvSpPr>
          <p:cNvPr id="788" name="Google Shape;788;g39d3233353a_0_728"/>
          <p:cNvSpPr/>
          <p:nvPr/>
        </p:nvSpPr>
        <p:spPr>
          <a:xfrm>
            <a:off x="4692699" y="1878150"/>
            <a:ext cx="69756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Consolidated documentation standards ensure consistency, traceability, and operational clarity across the integrated resilience framework.</a:t>
            </a:r>
            <a:endParaRPr i="0" sz="1750" u="none" cap="none" strike="noStrike"/>
          </a:p>
        </p:txBody>
      </p:sp>
      <p:sp>
        <p:nvSpPr>
          <p:cNvPr id="789" name="Google Shape;789;g39d3233353a_0_728"/>
          <p:cNvSpPr/>
          <p:nvPr/>
        </p:nvSpPr>
        <p:spPr>
          <a:xfrm>
            <a:off x="4692699" y="3222011"/>
            <a:ext cx="6975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Master Documentation Set: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Single consolidated repository eliminating document fragmentation and version conflicts</a:t>
            </a:r>
            <a:endParaRPr i="0" sz="1750" u="none" cap="none" strike="noStrike"/>
          </a:p>
        </p:txBody>
      </p:sp>
      <p:sp>
        <p:nvSpPr>
          <p:cNvPr id="790" name="Google Shape;790;g39d3233353a_0_728"/>
          <p:cNvSpPr/>
          <p:nvPr/>
        </p:nvSpPr>
        <p:spPr>
          <a:xfrm>
            <a:off x="4692699" y="4027114"/>
            <a:ext cx="69756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Version Control &amp; Change Tracking: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Comprehensive change management ensuring traceability and preventing unauthorized modifications</a:t>
            </a:r>
            <a:endParaRPr i="0" sz="1750" u="none" cap="none" strike="noStrike"/>
          </a:p>
        </p:txBody>
      </p:sp>
      <p:sp>
        <p:nvSpPr>
          <p:cNvPr id="791" name="Google Shape;791;g39d3233353a_0_728"/>
          <p:cNvSpPr/>
          <p:nvPr/>
        </p:nvSpPr>
        <p:spPr>
          <a:xfrm>
            <a:off x="4692699" y="5195120"/>
            <a:ext cx="6975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Built-in Audit Alignment: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Documentation structure supporting audit requirements and compliance validation</a:t>
            </a:r>
            <a:endParaRPr i="0" sz="1750" u="none" cap="none" strike="noStrike"/>
          </a:p>
        </p:txBody>
      </p:sp>
      <p:sp>
        <p:nvSpPr>
          <p:cNvPr id="792" name="Google Shape;792;g39d3233353a_0_728"/>
          <p:cNvSpPr/>
          <p:nvPr/>
        </p:nvSpPr>
        <p:spPr>
          <a:xfrm>
            <a:off x="4692699" y="6000223"/>
            <a:ext cx="6975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Stress-Tested Clarity: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Clear, actionable documentation that maintains effectiveness under high-stress crisis conditions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9d3233353a_0_741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pic>
        <p:nvPicPr>
          <p:cNvPr descr="preencoded.png" id="799" name="Google Shape;799;g39d3233353a_0_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224" y="772624"/>
            <a:ext cx="4300318" cy="4885016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g39d3233353a_0_741"/>
          <p:cNvSpPr/>
          <p:nvPr/>
        </p:nvSpPr>
        <p:spPr>
          <a:xfrm>
            <a:off x="5069427" y="604150"/>
            <a:ext cx="7181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3950" u="none" cap="none" strike="noStrike">
                <a:solidFill>
                  <a:srgbClr val="D1282E"/>
                </a:solidFill>
              </a:rPr>
              <a:t>Tools Supporting Integration</a:t>
            </a:r>
            <a:endParaRPr i="0" sz="3950" u="none" cap="none" strike="noStrike"/>
          </a:p>
        </p:txBody>
      </p:sp>
      <p:sp>
        <p:nvSpPr>
          <p:cNvPr id="801" name="Google Shape;801;g39d3233353a_0_741"/>
          <p:cNvSpPr/>
          <p:nvPr/>
        </p:nvSpPr>
        <p:spPr>
          <a:xfrm>
            <a:off x="5069413" y="1539743"/>
            <a:ext cx="66942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Specialized technology platforms facilitate plan integration, coordination, and ongoing management of unified resilience structures.</a:t>
            </a:r>
            <a:endParaRPr i="0" sz="1750" u="none" cap="none" strike="noStrike"/>
          </a:p>
        </p:txBody>
      </p:sp>
      <p:sp>
        <p:nvSpPr>
          <p:cNvPr id="802" name="Google Shape;802;g39d3233353a_0_741"/>
          <p:cNvSpPr/>
          <p:nvPr/>
        </p:nvSpPr>
        <p:spPr>
          <a:xfrm>
            <a:off x="5069413" y="2832524"/>
            <a:ext cx="6694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Governance Dashboards</a:t>
            </a:r>
            <a:r>
              <a:rPr b="1" lang="en-US" sz="1750">
                <a:solidFill>
                  <a:srgbClr val="002060"/>
                </a:solidFill>
              </a:rPr>
              <a:t>:</a:t>
            </a:r>
            <a:r>
              <a:rPr b="1" i="0" lang="en-US" sz="1750" u="none" cap="none" strike="noStrike">
                <a:solidFill>
                  <a:srgbClr val="002060"/>
                </a:solidFill>
              </a:rPr>
              <a:t>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Real-time oversight visibility and performance monitoring across integrated domains</a:t>
            </a:r>
            <a:endParaRPr i="0" sz="1750" u="none" cap="none" strike="noStrike"/>
          </a:p>
        </p:txBody>
      </p:sp>
      <p:sp>
        <p:nvSpPr>
          <p:cNvPr id="803" name="Google Shape;803;g39d3233353a_0_741"/>
          <p:cNvSpPr/>
          <p:nvPr/>
        </p:nvSpPr>
        <p:spPr>
          <a:xfrm>
            <a:off x="5069413" y="3637624"/>
            <a:ext cx="6694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Documentation Platform</a:t>
            </a:r>
            <a:r>
              <a:rPr b="1" lang="en-US" sz="1750">
                <a:solidFill>
                  <a:srgbClr val="002060"/>
                </a:solidFill>
              </a:rPr>
              <a:t>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Centralized repository supporting collaboration and version control</a:t>
            </a:r>
            <a:endParaRPr i="0" sz="1750" u="none" cap="none" strike="noStrike"/>
          </a:p>
        </p:txBody>
      </p:sp>
      <p:sp>
        <p:nvSpPr>
          <p:cNvPr id="804" name="Google Shape;804;g39d3233353a_0_741"/>
          <p:cNvSpPr/>
          <p:nvPr/>
        </p:nvSpPr>
        <p:spPr>
          <a:xfrm>
            <a:off x="5069413" y="4442724"/>
            <a:ext cx="6694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Role-Mapping Tools: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Clear accountability visualization and responsibility tracking systems</a:t>
            </a:r>
            <a:endParaRPr i="0" sz="1750" u="none" cap="none" strike="noStrike"/>
          </a:p>
        </p:txBody>
      </p:sp>
      <p:sp>
        <p:nvSpPr>
          <p:cNvPr id="805" name="Google Shape;805;g39d3233353a_0_741"/>
          <p:cNvSpPr/>
          <p:nvPr/>
        </p:nvSpPr>
        <p:spPr>
          <a:xfrm>
            <a:off x="5069413" y="5247825"/>
            <a:ext cx="6694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Recovery Coordination: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Automated workflow management and cross-domain communication support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9d3233353a_0_753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12" name="Google Shape;812;g39d3233353a_0_753"/>
          <p:cNvSpPr/>
          <p:nvPr/>
        </p:nvSpPr>
        <p:spPr>
          <a:xfrm>
            <a:off x="560940" y="467798"/>
            <a:ext cx="69243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Measuring Integration Success</a:t>
            </a:r>
            <a:endParaRPr i="0" sz="4450" u="none" cap="none" strike="noStrike"/>
          </a:p>
        </p:txBody>
      </p:sp>
      <p:sp>
        <p:nvSpPr>
          <p:cNvPr id="813" name="Google Shape;813;g39d3233353a_0_753"/>
          <p:cNvSpPr/>
          <p:nvPr/>
        </p:nvSpPr>
        <p:spPr>
          <a:xfrm>
            <a:off x="560940" y="2112170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Quantifiable metrics demonstrate integration effectiveness and provide objective evidence of improved resilience capabilities.</a:t>
            </a:r>
            <a:endParaRPr i="0" sz="1750" u="none" cap="none" strike="noStrike"/>
          </a:p>
        </p:txBody>
      </p:sp>
      <p:sp>
        <p:nvSpPr>
          <p:cNvPr id="814" name="Google Shape;814;g39d3233353a_0_753"/>
          <p:cNvSpPr/>
          <p:nvPr/>
        </p:nvSpPr>
        <p:spPr>
          <a:xfrm>
            <a:off x="560940" y="3042048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Target Alignment: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Percentage of aligned recovery objectives across all integrated domains</a:t>
            </a:r>
            <a:endParaRPr i="0" sz="1750" u="none" cap="none" strike="noStrike"/>
          </a:p>
        </p:txBody>
      </p:sp>
      <p:sp>
        <p:nvSpPr>
          <p:cNvPr id="815" name="Google Shape;815;g39d3233353a_0_753"/>
          <p:cNvSpPr/>
          <p:nvPr/>
        </p:nvSpPr>
        <p:spPr>
          <a:xfrm>
            <a:off x="560940" y="3847148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Duplication Reduction: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Measured decrease in redundant activities and resource conflicts</a:t>
            </a:r>
            <a:endParaRPr i="0" sz="1750" u="none" cap="none" strike="noStrike"/>
          </a:p>
        </p:txBody>
      </p:sp>
      <p:sp>
        <p:nvSpPr>
          <p:cNvPr id="816" name="Google Shape;816;g39d3233353a_0_753"/>
          <p:cNvSpPr/>
          <p:nvPr/>
        </p:nvSpPr>
        <p:spPr>
          <a:xfrm>
            <a:off x="560940" y="4652249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Pass Rate Improvement: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Enhanced exercise success rates demonstrating better coordination</a:t>
            </a:r>
            <a:endParaRPr i="0" sz="1750" u="none" cap="none" strike="noStrike"/>
          </a:p>
        </p:txBody>
      </p:sp>
      <p:sp>
        <p:nvSpPr>
          <p:cNvPr id="817" name="Google Shape;817;g39d3233353a_0_753"/>
          <p:cNvSpPr/>
          <p:nvPr/>
        </p:nvSpPr>
        <p:spPr>
          <a:xfrm>
            <a:off x="560940" y="5457350"/>
            <a:ext cx="6924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Capability Advancement: 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Quantified resilience maturity progression and certification readiness</a:t>
            </a:r>
            <a:endParaRPr i="0" sz="1750" u="none" cap="none" strike="noStrike"/>
          </a:p>
        </p:txBody>
      </p:sp>
      <p:pic>
        <p:nvPicPr>
          <p:cNvPr descr="preencoded.png" id="818" name="Google Shape;818;g39d3233353a_0_7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8775" y="1620825"/>
            <a:ext cx="3640400" cy="36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9d3233353a_0_765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25" name="Google Shape;825;g39d3233353a_0_765"/>
          <p:cNvSpPr/>
          <p:nvPr/>
        </p:nvSpPr>
        <p:spPr>
          <a:xfrm>
            <a:off x="132550" y="732225"/>
            <a:ext cx="53439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88"/>
              <a:buFont typeface="Nunito Sans"/>
              <a:buNone/>
            </a:pPr>
            <a:r>
              <a:rPr i="0" lang="en-US" sz="3988" u="none" cap="none" strike="noStrike">
                <a:solidFill>
                  <a:srgbClr val="D1282E"/>
                </a:solidFill>
              </a:rPr>
              <a:t>Organizational Benefits</a:t>
            </a:r>
            <a:endParaRPr i="0" sz="3988" u="none" cap="none" strike="noStrike"/>
          </a:p>
        </p:txBody>
      </p:sp>
      <p:sp>
        <p:nvSpPr>
          <p:cNvPr id="826" name="Google Shape;826;g39d3233353a_0_765"/>
          <p:cNvSpPr/>
          <p:nvPr/>
        </p:nvSpPr>
        <p:spPr>
          <a:xfrm>
            <a:off x="132550" y="1774028"/>
            <a:ext cx="11689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8"/>
              <a:buFont typeface="Inter"/>
              <a:buNone/>
            </a:pPr>
            <a:r>
              <a:rPr i="0" lang="en-US" sz="1568" u="none" cap="none" strike="noStrike">
                <a:solidFill>
                  <a:srgbClr val="002060"/>
                </a:solidFill>
              </a:rPr>
              <a:t>Successful plan integration delivers measurable improvements in organizational resilience and operational effectiveness.</a:t>
            </a:r>
            <a:endParaRPr i="0" sz="1568" u="none" cap="none" strike="noStrike"/>
          </a:p>
        </p:txBody>
      </p:sp>
      <p:sp>
        <p:nvSpPr>
          <p:cNvPr id="827" name="Google Shape;827;g39d3233353a_0_765"/>
          <p:cNvSpPr/>
          <p:nvPr/>
        </p:nvSpPr>
        <p:spPr>
          <a:xfrm>
            <a:off x="455773" y="2648192"/>
            <a:ext cx="3475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72"/>
              <a:buFont typeface="Nunito Sans"/>
              <a:buNone/>
            </a:pPr>
            <a:r>
              <a:rPr i="0" lang="en-US" sz="1971" u="none" cap="none" strike="noStrike">
                <a:solidFill>
                  <a:srgbClr val="002060"/>
                </a:solidFill>
              </a:rPr>
              <a:t>Stronger Continuity Assurance</a:t>
            </a:r>
            <a:endParaRPr i="0" sz="1971" u="none" cap="none" strike="noStrike"/>
          </a:p>
        </p:txBody>
      </p:sp>
      <p:sp>
        <p:nvSpPr>
          <p:cNvPr id="828" name="Google Shape;828;g39d3233353a_0_765"/>
          <p:cNvSpPr/>
          <p:nvPr/>
        </p:nvSpPr>
        <p:spPr>
          <a:xfrm>
            <a:off x="132550" y="3087727"/>
            <a:ext cx="37992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8"/>
              <a:buFont typeface="Inter"/>
              <a:buNone/>
            </a:pPr>
            <a:r>
              <a:rPr i="0" lang="en-US" sz="1568" u="none" cap="none" strike="noStrike">
                <a:solidFill>
                  <a:srgbClr val="002060"/>
                </a:solidFill>
              </a:rPr>
              <a:t>Enhanced confidence in organizational ability to maintain critical operations</a:t>
            </a:r>
            <a:endParaRPr i="0" sz="1568" u="none" cap="none" strike="noStrike"/>
          </a:p>
        </p:txBody>
      </p:sp>
      <p:sp>
        <p:nvSpPr>
          <p:cNvPr id="829" name="Google Shape;829;g39d3233353a_0_765"/>
          <p:cNvSpPr/>
          <p:nvPr/>
        </p:nvSpPr>
        <p:spPr>
          <a:xfrm>
            <a:off x="8022963" y="2648192"/>
            <a:ext cx="33234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72"/>
              <a:buFont typeface="Nunito Sans"/>
              <a:buNone/>
            </a:pPr>
            <a:r>
              <a:rPr i="0" lang="en-US" sz="1971" u="none" cap="none" strike="noStrike">
                <a:solidFill>
                  <a:srgbClr val="002060"/>
                </a:solidFill>
              </a:rPr>
              <a:t>Accelerated Decision-Making</a:t>
            </a:r>
            <a:endParaRPr i="0" sz="1971" u="none" cap="none" strike="noStrike"/>
          </a:p>
        </p:txBody>
      </p:sp>
      <p:sp>
        <p:nvSpPr>
          <p:cNvPr id="830" name="Google Shape;830;g39d3233353a_0_765"/>
          <p:cNvSpPr/>
          <p:nvPr/>
        </p:nvSpPr>
        <p:spPr>
          <a:xfrm>
            <a:off x="8022963" y="3087727"/>
            <a:ext cx="37992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8"/>
              <a:buFont typeface="Inter"/>
              <a:buNone/>
            </a:pPr>
            <a:r>
              <a:rPr i="0" lang="en-US" sz="1568" u="none" cap="none" strike="noStrike">
                <a:solidFill>
                  <a:srgbClr val="002060"/>
                </a:solidFill>
              </a:rPr>
              <a:t>Streamlined coordination enabling faster, more effective crisis response</a:t>
            </a:r>
            <a:endParaRPr i="0" sz="1568" u="none" cap="none" strike="noStrike"/>
          </a:p>
        </p:txBody>
      </p:sp>
      <p:sp>
        <p:nvSpPr>
          <p:cNvPr id="831" name="Google Shape;831;g39d3233353a_0_765"/>
          <p:cNvSpPr/>
          <p:nvPr/>
        </p:nvSpPr>
        <p:spPr>
          <a:xfrm>
            <a:off x="8022963" y="4846297"/>
            <a:ext cx="30573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72"/>
              <a:buFont typeface="Nunito Sans"/>
              <a:buNone/>
            </a:pPr>
            <a:r>
              <a:rPr i="0" lang="en-US" sz="1971" u="none" cap="none" strike="noStrike">
                <a:solidFill>
                  <a:srgbClr val="002060"/>
                </a:solidFill>
              </a:rPr>
              <a:t>Transparent Accountability</a:t>
            </a:r>
            <a:endParaRPr i="0" sz="1971" u="none" cap="none" strike="noStrike"/>
          </a:p>
        </p:txBody>
      </p:sp>
      <p:sp>
        <p:nvSpPr>
          <p:cNvPr id="832" name="Google Shape;832;g39d3233353a_0_765"/>
          <p:cNvSpPr/>
          <p:nvPr/>
        </p:nvSpPr>
        <p:spPr>
          <a:xfrm>
            <a:off x="8022963" y="5285834"/>
            <a:ext cx="37992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8"/>
              <a:buFont typeface="Inter"/>
              <a:buNone/>
            </a:pPr>
            <a:r>
              <a:rPr i="0" lang="en-US" sz="1568" u="none" cap="none" strike="noStrike">
                <a:solidFill>
                  <a:srgbClr val="002060"/>
                </a:solidFill>
              </a:rPr>
              <a:t>Unambiguous responsibility structures improving execution and performance</a:t>
            </a:r>
            <a:endParaRPr i="0" sz="1568" u="none" cap="none" strike="noStrike"/>
          </a:p>
        </p:txBody>
      </p:sp>
      <p:sp>
        <p:nvSpPr>
          <p:cNvPr id="833" name="Google Shape;833;g39d3233353a_0_765"/>
          <p:cNvSpPr/>
          <p:nvPr/>
        </p:nvSpPr>
        <p:spPr>
          <a:xfrm>
            <a:off x="1390547" y="4683673"/>
            <a:ext cx="25410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72"/>
              <a:buFont typeface="Nunito Sans"/>
              <a:buNone/>
            </a:pPr>
            <a:r>
              <a:rPr i="0" lang="en-US" sz="1971" u="none" cap="none" strike="noStrike">
                <a:solidFill>
                  <a:srgbClr val="002060"/>
                </a:solidFill>
              </a:rPr>
              <a:t>Scalable Resilience</a:t>
            </a:r>
            <a:endParaRPr i="0" sz="1971" u="none" cap="none" strike="noStrike"/>
          </a:p>
        </p:txBody>
      </p:sp>
      <p:sp>
        <p:nvSpPr>
          <p:cNvPr id="834" name="Google Shape;834;g39d3233353a_0_765"/>
          <p:cNvSpPr/>
          <p:nvPr/>
        </p:nvSpPr>
        <p:spPr>
          <a:xfrm>
            <a:off x="132550" y="5123208"/>
            <a:ext cx="37992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8"/>
              <a:buFont typeface="Inter"/>
              <a:buNone/>
            </a:pPr>
            <a:r>
              <a:rPr i="0" lang="en-US" sz="1568" u="none" cap="none" strike="noStrike">
                <a:solidFill>
                  <a:srgbClr val="002060"/>
                </a:solidFill>
              </a:rPr>
              <a:t>Framework supporting organizational growth and evolving business requirements</a:t>
            </a:r>
            <a:endParaRPr i="0" sz="1568" u="none" cap="none" strike="noStrike"/>
          </a:p>
        </p:txBody>
      </p:sp>
      <p:pic>
        <p:nvPicPr>
          <p:cNvPr descr="Melia Orlando Celebration Hotel Expert Review: What To Expect From ..." id="835" name="Google Shape;835;g39d3233353a_0_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0" y="2848278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d3233353a_0_3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07" name="Google Shape;207;g39d3233353a_0_3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g39d3233353a_0_38"/>
          <p:cNvSpPr/>
          <p:nvPr/>
        </p:nvSpPr>
        <p:spPr>
          <a:xfrm>
            <a:off x="238776" y="578849"/>
            <a:ext cx="5253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41"/>
              <a:buFont typeface="Nunito Sans"/>
              <a:buNone/>
            </a:pPr>
            <a:r>
              <a:rPr i="0" lang="en-US" sz="4041" u="none" cap="none" strike="noStrike">
                <a:solidFill>
                  <a:srgbClr val="D1282E"/>
                </a:solidFill>
              </a:rPr>
              <a:t>Common Domain Silos</a:t>
            </a:r>
            <a:endParaRPr i="0" sz="4041" u="none" cap="none" strike="noStrike"/>
          </a:p>
        </p:txBody>
      </p:sp>
      <p:sp>
        <p:nvSpPr>
          <p:cNvPr id="209" name="Google Shape;209;g39d3233353a_0_38"/>
          <p:cNvSpPr/>
          <p:nvPr/>
        </p:nvSpPr>
        <p:spPr>
          <a:xfrm>
            <a:off x="238776" y="1428513"/>
            <a:ext cx="62883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9"/>
              <a:buFont typeface="Inter"/>
              <a:buNone/>
            </a:pPr>
            <a:r>
              <a:rPr i="0" lang="en-US" sz="1589" u="none" cap="none" strike="noStrike">
                <a:solidFill>
                  <a:srgbClr val="002060"/>
                </a:solidFill>
              </a:rPr>
              <a:t>Organizations typically manage human resources, IT operations, physical facilities, and vendor relationships as separate resilience domains, creating critical vulnerabilities.</a:t>
            </a:r>
            <a:endParaRPr i="0" sz="1589" u="none" cap="none" strike="noStrike"/>
          </a:p>
        </p:txBody>
      </p:sp>
      <p:sp>
        <p:nvSpPr>
          <p:cNvPr id="210" name="Google Shape;210;g39d3233353a_0_38"/>
          <p:cNvSpPr/>
          <p:nvPr/>
        </p:nvSpPr>
        <p:spPr>
          <a:xfrm>
            <a:off x="238776" y="2602560"/>
            <a:ext cx="62883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9"/>
              <a:buFont typeface="Inter"/>
              <a:buNone/>
            </a:pPr>
            <a:r>
              <a:rPr b="1" i="0" lang="en-US" sz="1589" u="none" cap="none" strike="noStrike">
                <a:solidFill>
                  <a:srgbClr val="002060"/>
                </a:solidFill>
              </a:rPr>
              <a:t>Separate Planning:</a:t>
            </a:r>
            <a:r>
              <a:rPr i="0" lang="en-US" sz="1589" u="none" cap="none" strike="noStrike">
                <a:solidFill>
                  <a:srgbClr val="002060"/>
                </a:solidFill>
              </a:rPr>
              <a:t> Human, IT, facilities, and vendors often develop isolated recovery strategies without cross-domain coordination.</a:t>
            </a:r>
            <a:endParaRPr i="0" sz="1589" u="none" cap="none" strike="noStrike"/>
          </a:p>
        </p:txBody>
      </p:sp>
      <p:sp>
        <p:nvSpPr>
          <p:cNvPr id="211" name="Google Shape;211;g39d3233353a_0_38"/>
          <p:cNvSpPr/>
          <p:nvPr/>
        </p:nvSpPr>
        <p:spPr>
          <a:xfrm>
            <a:off x="238776" y="3663289"/>
            <a:ext cx="62883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9"/>
              <a:buFont typeface="Inter"/>
              <a:buNone/>
            </a:pPr>
            <a:r>
              <a:rPr b="1" i="0" lang="en-US" sz="1589" u="none" cap="none" strike="noStrike">
                <a:solidFill>
                  <a:srgbClr val="002060"/>
                </a:solidFill>
              </a:rPr>
              <a:t>Misaligned Objectives:</a:t>
            </a:r>
            <a:r>
              <a:rPr i="0" lang="en-US" sz="1589" u="none" cap="none" strike="noStrike">
                <a:solidFill>
                  <a:srgbClr val="002060"/>
                </a:solidFill>
              </a:rPr>
              <a:t> Lack of synchronization leads to conflicting RTOs, RPOs, and resource allocation priorities during recovery operations.</a:t>
            </a:r>
            <a:endParaRPr i="0" sz="1589" u="none" cap="none" strike="noStrike"/>
          </a:p>
        </p:txBody>
      </p:sp>
      <p:sp>
        <p:nvSpPr>
          <p:cNvPr id="212" name="Google Shape;212;g39d3233353a_0_38"/>
          <p:cNvSpPr/>
          <p:nvPr/>
        </p:nvSpPr>
        <p:spPr>
          <a:xfrm>
            <a:off x="238776" y="4724018"/>
            <a:ext cx="6288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9"/>
              <a:buFont typeface="Inter"/>
              <a:buNone/>
            </a:pPr>
            <a:r>
              <a:rPr b="1" i="0" lang="en-US" sz="1589" u="none" cap="none" strike="noStrike">
                <a:solidFill>
                  <a:srgbClr val="002060"/>
                </a:solidFill>
              </a:rPr>
              <a:t>Communication Gaps:</a:t>
            </a:r>
            <a:r>
              <a:rPr i="0" lang="en-US" sz="1589" u="none" cap="none" strike="noStrike">
                <a:solidFill>
                  <a:srgbClr val="002060"/>
                </a:solidFill>
              </a:rPr>
              <a:t> Independent communication plans create confusion and delay coordinated response efforts.</a:t>
            </a:r>
            <a:endParaRPr i="0" sz="1589" u="none" cap="none" strike="noStrike"/>
          </a:p>
        </p:txBody>
      </p:sp>
      <p:sp>
        <p:nvSpPr>
          <p:cNvPr id="213" name="Google Shape;213;g39d3233353a_0_38"/>
          <p:cNvSpPr/>
          <p:nvPr/>
        </p:nvSpPr>
        <p:spPr>
          <a:xfrm>
            <a:off x="238776" y="5455175"/>
            <a:ext cx="6288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9"/>
              <a:buFont typeface="Inter"/>
              <a:buNone/>
            </a:pPr>
            <a:r>
              <a:rPr b="1" i="0" lang="en-US" sz="1589" u="none" cap="none" strike="noStrike">
                <a:solidFill>
                  <a:srgbClr val="002060"/>
                </a:solidFill>
              </a:rPr>
              <a:t>Resource Conflicts:</a:t>
            </a:r>
            <a:r>
              <a:rPr i="0" lang="en-US" sz="1589" u="none" cap="none" strike="noStrike">
                <a:solidFill>
                  <a:srgbClr val="002060"/>
                </a:solidFill>
              </a:rPr>
              <a:t> Competing recovery priorities result in inefficient use of limited resources and extended downtime.</a:t>
            </a:r>
            <a:endParaRPr i="0" sz="1589" u="none" cap="none" strike="noStrike"/>
          </a:p>
        </p:txBody>
      </p:sp>
      <p:pic>
        <p:nvPicPr>
          <p:cNvPr descr="preencoded.png" id="214" name="Google Shape;214;g39d3233353a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4476" y="1622428"/>
            <a:ext cx="3832748" cy="383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9d3233353a_0_788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42" name="Google Shape;842;g39d3233353a_0_788"/>
          <p:cNvSpPr/>
          <p:nvPr/>
        </p:nvSpPr>
        <p:spPr>
          <a:xfrm>
            <a:off x="285800" y="213075"/>
            <a:ext cx="7371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Common Pitfalls to Avoid</a:t>
            </a:r>
            <a:endParaRPr i="0" sz="4450" u="none" cap="none" strike="noStrike"/>
          </a:p>
        </p:txBody>
      </p:sp>
      <p:sp>
        <p:nvSpPr>
          <p:cNvPr id="843" name="Google Shape;843;g39d3233353a_0_788"/>
          <p:cNvSpPr/>
          <p:nvPr/>
        </p:nvSpPr>
        <p:spPr>
          <a:xfrm>
            <a:off x="285799" y="1375479"/>
            <a:ext cx="11604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Recognition and avoidance of typical integration failures prevents costly mistakes and ensures successful plan consolidation.</a:t>
            </a:r>
            <a:endParaRPr i="0" sz="1750" u="none" cap="none" strike="noStrike"/>
          </a:p>
        </p:txBody>
      </p:sp>
      <p:sp>
        <p:nvSpPr>
          <p:cNvPr id="844" name="Google Shape;844;g39d3233353a_0_788"/>
          <p:cNvSpPr/>
          <p:nvPr/>
        </p:nvSpPr>
        <p:spPr>
          <a:xfrm>
            <a:off x="285799" y="2356432"/>
            <a:ext cx="5701500" cy="2093700"/>
          </a:xfrm>
          <a:prstGeom prst="roundRect">
            <a:avLst>
              <a:gd fmla="val 4550" name="adj"/>
            </a:avLst>
          </a:prstGeom>
          <a:solidFill>
            <a:srgbClr val="FFFFFF"/>
          </a:solidFill>
          <a:ln cap="flat" cmpd="sng" w="30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39d3233353a_0_788"/>
          <p:cNvSpPr/>
          <p:nvPr/>
        </p:nvSpPr>
        <p:spPr>
          <a:xfrm>
            <a:off x="514725" y="2613725"/>
            <a:ext cx="4338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002060"/>
                </a:solidFill>
              </a:rPr>
              <a:t>Integrating Without Critique</a:t>
            </a:r>
            <a:endParaRPr i="0" sz="2200" u="none" cap="none" strike="noStrike"/>
          </a:p>
        </p:txBody>
      </p:sp>
      <p:sp>
        <p:nvSpPr>
          <p:cNvPr id="846" name="Google Shape;846;g39d3233353a_0_788"/>
          <p:cNvSpPr/>
          <p:nvPr/>
        </p:nvSpPr>
        <p:spPr>
          <a:xfrm>
            <a:off x="514726" y="3104144"/>
            <a:ext cx="5243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Skipping comprehensive assessment leads to amplified weaknesses and structural problems in the unified plan</a:t>
            </a:r>
            <a:endParaRPr i="0" sz="1750" u="none" cap="none" strike="noStrike"/>
          </a:p>
        </p:txBody>
      </p:sp>
      <p:sp>
        <p:nvSpPr>
          <p:cNvPr id="847" name="Google Shape;847;g39d3233353a_0_788"/>
          <p:cNvSpPr/>
          <p:nvPr/>
        </p:nvSpPr>
        <p:spPr>
          <a:xfrm>
            <a:off x="6189072" y="2356432"/>
            <a:ext cx="5701500" cy="2093700"/>
          </a:xfrm>
          <a:prstGeom prst="roundRect">
            <a:avLst>
              <a:gd fmla="val 4550" name="adj"/>
            </a:avLst>
          </a:prstGeom>
          <a:solidFill>
            <a:srgbClr val="FFFFFF"/>
          </a:solidFill>
          <a:ln cap="flat" cmpd="sng" w="30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39d3233353a_0_788"/>
          <p:cNvSpPr/>
          <p:nvPr/>
        </p:nvSpPr>
        <p:spPr>
          <a:xfrm>
            <a:off x="6418000" y="2657138"/>
            <a:ext cx="48483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002060"/>
                </a:solidFill>
              </a:rPr>
              <a:t>Ignoring Domain Dependencies</a:t>
            </a:r>
            <a:endParaRPr i="0" sz="2200" u="none" cap="none" strike="noStrike"/>
          </a:p>
        </p:txBody>
      </p:sp>
      <p:sp>
        <p:nvSpPr>
          <p:cNvPr id="849" name="Google Shape;849;g39d3233353a_0_788"/>
          <p:cNvSpPr/>
          <p:nvPr/>
        </p:nvSpPr>
        <p:spPr>
          <a:xfrm>
            <a:off x="6417999" y="3104144"/>
            <a:ext cx="5243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Overlooking critical interdependencies creates operational bottlenecks and recovery delays</a:t>
            </a:r>
            <a:endParaRPr i="0" sz="1750" u="none" cap="none" strike="noStrike"/>
          </a:p>
        </p:txBody>
      </p:sp>
      <p:sp>
        <p:nvSpPr>
          <p:cNvPr id="850" name="Google Shape;850;g39d3233353a_0_788"/>
          <p:cNvSpPr/>
          <p:nvPr/>
        </p:nvSpPr>
        <p:spPr>
          <a:xfrm>
            <a:off x="285799" y="4676954"/>
            <a:ext cx="5701500" cy="1730700"/>
          </a:xfrm>
          <a:prstGeom prst="roundRect">
            <a:avLst>
              <a:gd fmla="val 5504" name="adj"/>
            </a:avLst>
          </a:prstGeom>
          <a:solidFill>
            <a:srgbClr val="FFFFFF"/>
          </a:solidFill>
          <a:ln cap="flat" cmpd="sng" w="30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39d3233353a_0_788"/>
          <p:cNvSpPr/>
          <p:nvPr/>
        </p:nvSpPr>
        <p:spPr>
          <a:xfrm>
            <a:off x="514725" y="4934250"/>
            <a:ext cx="4433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Nunito Sans"/>
              <a:buNone/>
            </a:pPr>
            <a:r>
              <a:rPr lang="en-US" sz="2200">
                <a:solidFill>
                  <a:srgbClr val="002060"/>
                </a:solidFill>
              </a:rPr>
              <a:t>Over Centralized</a:t>
            </a:r>
            <a:r>
              <a:rPr i="0" lang="en-US" sz="2200" u="none" cap="none" strike="noStrike">
                <a:solidFill>
                  <a:srgbClr val="002060"/>
                </a:solidFill>
              </a:rPr>
              <a:t> Ownership</a:t>
            </a:r>
            <a:endParaRPr i="0" sz="2200" u="none" cap="none" strike="noStrike"/>
          </a:p>
        </p:txBody>
      </p:sp>
      <p:sp>
        <p:nvSpPr>
          <p:cNvPr id="852" name="Google Shape;852;g39d3233353a_0_788"/>
          <p:cNvSpPr/>
          <p:nvPr/>
        </p:nvSpPr>
        <p:spPr>
          <a:xfrm>
            <a:off x="514726" y="5424666"/>
            <a:ext cx="5243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Removing too much domain expertise reduces operational effectiveness and response agility</a:t>
            </a:r>
            <a:endParaRPr i="0" sz="1750" u="none" cap="none" strike="noStrike"/>
          </a:p>
        </p:txBody>
      </p:sp>
      <p:sp>
        <p:nvSpPr>
          <p:cNvPr id="853" name="Google Shape;853;g39d3233353a_0_788"/>
          <p:cNvSpPr/>
          <p:nvPr/>
        </p:nvSpPr>
        <p:spPr>
          <a:xfrm>
            <a:off x="6189072" y="4676954"/>
            <a:ext cx="5701500" cy="1730700"/>
          </a:xfrm>
          <a:prstGeom prst="roundRect">
            <a:avLst>
              <a:gd fmla="val 5504" name="adj"/>
            </a:avLst>
          </a:prstGeom>
          <a:solidFill>
            <a:srgbClr val="FFFFFF"/>
          </a:solidFill>
          <a:ln cap="flat" cmpd="sng" w="30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39d3233353a_0_788"/>
          <p:cNvSpPr/>
          <p:nvPr/>
        </p:nvSpPr>
        <p:spPr>
          <a:xfrm>
            <a:off x="6418001" y="4948350"/>
            <a:ext cx="4996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002060"/>
                </a:solidFill>
              </a:rPr>
              <a:t>Missing Governance Visibility</a:t>
            </a:r>
            <a:endParaRPr i="0" sz="2200" u="none" cap="none" strike="noStrike"/>
          </a:p>
        </p:txBody>
      </p:sp>
      <p:sp>
        <p:nvSpPr>
          <p:cNvPr id="855" name="Google Shape;855;g39d3233353a_0_788"/>
          <p:cNvSpPr/>
          <p:nvPr/>
        </p:nvSpPr>
        <p:spPr>
          <a:xfrm>
            <a:off x="6417999" y="5424666"/>
            <a:ext cx="5243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Inadequate oversight structures prevent effective monitoring and continuous improvement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9d3233353a_0_807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pic>
        <p:nvPicPr>
          <p:cNvPr descr="preencoded.png" id="862" name="Google Shape;862;g39d3233353a_0_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923" y="1614453"/>
            <a:ext cx="3911501" cy="39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g39d3233353a_0_807"/>
          <p:cNvSpPr/>
          <p:nvPr/>
        </p:nvSpPr>
        <p:spPr>
          <a:xfrm>
            <a:off x="4825674" y="402550"/>
            <a:ext cx="70866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50"/>
              <a:buFont typeface="Nunito Sans"/>
              <a:buNone/>
            </a:pPr>
            <a:r>
              <a:rPr i="0" lang="en-US" sz="4050" u="none" cap="none" strike="noStrike">
                <a:solidFill>
                  <a:srgbClr val="D1282E"/>
                </a:solidFill>
              </a:rPr>
              <a:t>Summary &amp; Key Takeaways</a:t>
            </a:r>
            <a:endParaRPr i="0" sz="4050" u="none" cap="none" strike="noStrike"/>
          </a:p>
        </p:txBody>
      </p:sp>
      <p:sp>
        <p:nvSpPr>
          <p:cNvPr id="864" name="Google Shape;864;g39d3233353a_0_807"/>
          <p:cNvSpPr/>
          <p:nvPr/>
        </p:nvSpPr>
        <p:spPr>
          <a:xfrm>
            <a:off x="4825683" y="1251942"/>
            <a:ext cx="70278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</a:rPr>
              <a:t>Critique → Merge → Improve: </a:t>
            </a:r>
            <a:r>
              <a:rPr i="0" lang="en-US" sz="1600" u="none" cap="none" strike="noStrike">
                <a:solidFill>
                  <a:srgbClr val="002060"/>
                </a:solidFill>
              </a:rPr>
              <a:t>Systematic assessment precedes successful integration, enabling continuous improvement</a:t>
            </a:r>
            <a:endParaRPr i="0" sz="1600" u="none" cap="none" strike="noStrike"/>
          </a:p>
        </p:txBody>
      </p:sp>
      <p:sp>
        <p:nvSpPr>
          <p:cNvPr id="865" name="Google Shape;865;g39d3233353a_0_807"/>
          <p:cNvSpPr/>
          <p:nvPr/>
        </p:nvSpPr>
        <p:spPr>
          <a:xfrm>
            <a:off x="4825683" y="1983105"/>
            <a:ext cx="70278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</a:rPr>
              <a:t>Unified Plans = Stronger Recovery: </a:t>
            </a:r>
            <a:r>
              <a:rPr i="0" lang="en-US" sz="1600" u="none" cap="none" strike="noStrike">
                <a:solidFill>
                  <a:srgbClr val="002060"/>
                </a:solidFill>
              </a:rPr>
              <a:t>Integrated structures deliver superior resilience outcomes and operational effectiveness</a:t>
            </a:r>
            <a:endParaRPr i="0" sz="1600" u="none" cap="none" strike="noStrike"/>
          </a:p>
        </p:txBody>
      </p:sp>
      <p:sp>
        <p:nvSpPr>
          <p:cNvPr id="866" name="Google Shape;866;g39d3233353a_0_807"/>
          <p:cNvSpPr/>
          <p:nvPr/>
        </p:nvSpPr>
        <p:spPr>
          <a:xfrm>
            <a:off x="4825683" y="2714268"/>
            <a:ext cx="70278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</a:rPr>
              <a:t>Governance Anchors Integration: </a:t>
            </a:r>
            <a:r>
              <a:rPr i="0" lang="en-US" sz="1600" u="none" cap="none" strike="noStrike">
                <a:solidFill>
                  <a:srgbClr val="002060"/>
                </a:solidFill>
              </a:rPr>
              <a:t>Strong oversight structures provide the foundation for sustainable resilience programs</a:t>
            </a:r>
            <a:endParaRPr i="0" sz="1600" u="none" cap="none" strike="noStrike"/>
          </a:p>
        </p:txBody>
      </p:sp>
      <p:sp>
        <p:nvSpPr>
          <p:cNvPr id="867" name="Google Shape;867;g39d3233353a_0_807"/>
          <p:cNvSpPr/>
          <p:nvPr/>
        </p:nvSpPr>
        <p:spPr>
          <a:xfrm>
            <a:off x="4825683" y="3445431"/>
            <a:ext cx="70278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002060"/>
                </a:solidFill>
              </a:rPr>
              <a:t>Continuous Alignment Required: </a:t>
            </a:r>
            <a:r>
              <a:rPr i="0" lang="en-US" sz="1600" u="none" cap="none" strike="noStrike">
                <a:solidFill>
                  <a:srgbClr val="002060"/>
                </a:solidFill>
              </a:rPr>
              <a:t>Resilience maturity demands ongoing alignment and refinement of integrated structures</a:t>
            </a:r>
            <a:endParaRPr i="0" sz="1600" u="none" cap="none" strike="noStrike"/>
          </a:p>
        </p:txBody>
      </p:sp>
      <p:sp>
        <p:nvSpPr>
          <p:cNvPr id="868" name="Google Shape;868;g39d3233353a_0_807"/>
          <p:cNvSpPr/>
          <p:nvPr/>
        </p:nvSpPr>
        <p:spPr>
          <a:xfrm>
            <a:off x="4825683" y="4336137"/>
            <a:ext cx="7027800" cy="1534200"/>
          </a:xfrm>
          <a:prstGeom prst="roundRect">
            <a:avLst>
              <a:gd fmla="val 5638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9" name="Google Shape;869;g39d3233353a_0_8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1542" y="4649510"/>
            <a:ext cx="257413" cy="205859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g39d3233353a_0_807"/>
          <p:cNvSpPr/>
          <p:nvPr/>
        </p:nvSpPr>
        <p:spPr>
          <a:xfrm>
            <a:off x="5494814" y="4593431"/>
            <a:ext cx="61527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</a:rPr>
              <a:t>Next Steps:</a:t>
            </a:r>
            <a:r>
              <a:rPr i="0" lang="en-US" sz="1600" u="none" cap="none" strike="noStrike">
                <a:solidFill>
                  <a:srgbClr val="000000"/>
                </a:solidFill>
              </a:rPr>
              <a:t> Apply these integration principles to your domain plans and begin building stronger organizational resilience capabilities.</a:t>
            </a:r>
            <a:endParaRPr i="0" sz="1600" u="none" cap="none" strike="noStrike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8de0571ff3_0_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877" name="Google Shape;877;g38de0571ff3_0_0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g38de0571ff3_0_0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9d3233353a_0_975"/>
          <p:cNvSpPr txBox="1"/>
          <p:nvPr>
            <p:ph idx="11" type="ftr"/>
          </p:nvPr>
        </p:nvSpPr>
        <p:spPr>
          <a:xfrm>
            <a:off x="161927" y="63307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885" name="Google Shape;885;g39d3233353a_0_97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6" name="Google Shape;886;g39d3233353a_0_975"/>
          <p:cNvSpPr/>
          <p:nvPr/>
        </p:nvSpPr>
        <p:spPr>
          <a:xfrm>
            <a:off x="161925" y="333500"/>
            <a:ext cx="79971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63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650"/>
              <a:buFont typeface="Nunito Sans"/>
              <a:buNone/>
            </a:pPr>
            <a:r>
              <a:rPr i="0" lang="en-US" sz="4650" u="none" cap="none" strike="noStrike">
                <a:solidFill>
                  <a:srgbClr val="D1282E"/>
                </a:solidFill>
              </a:rPr>
              <a:t>Developing a Complementary Recovery Plan</a:t>
            </a:r>
            <a:endParaRPr i="0" sz="4650" u="none" cap="none" strike="noStrike"/>
          </a:p>
        </p:txBody>
      </p:sp>
      <p:sp>
        <p:nvSpPr>
          <p:cNvPr id="887" name="Google Shape;887;g39d3233353a_0_975"/>
          <p:cNvSpPr/>
          <p:nvPr/>
        </p:nvSpPr>
        <p:spPr>
          <a:xfrm>
            <a:off x="364225" y="2129491"/>
            <a:ext cx="7693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50"/>
              <a:buFont typeface="Inter"/>
              <a:buNone/>
            </a:pPr>
            <a:r>
              <a:rPr i="0" lang="en-US" sz="1650" u="none" cap="none" strike="noStrike">
                <a:solidFill>
                  <a:srgbClr val="002060"/>
                </a:solidFill>
              </a:rPr>
              <a:t>Domain-Specific Resilience Strategies Module</a:t>
            </a:r>
            <a:endParaRPr i="0" sz="1650" u="none" cap="none" strike="noStrike"/>
          </a:p>
        </p:txBody>
      </p:sp>
      <p:sp>
        <p:nvSpPr>
          <p:cNvPr id="888" name="Google Shape;888;g39d3233353a_0_975"/>
          <p:cNvSpPr/>
          <p:nvPr/>
        </p:nvSpPr>
        <p:spPr>
          <a:xfrm>
            <a:off x="364225" y="2653366"/>
            <a:ext cx="76935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50"/>
              <a:buFont typeface="Inter"/>
              <a:buNone/>
            </a:pPr>
            <a:r>
              <a:rPr i="0" lang="en-US" sz="1650" u="none" cap="none" strike="noStrike">
                <a:solidFill>
                  <a:srgbClr val="002060"/>
                </a:solidFill>
              </a:rPr>
              <a:t>This lesson prepares learners for DRI International certifications (ABCP, CBCP, ACRP, CCRP) by establishing the governance foundation for coordinated recovery execution.</a:t>
            </a:r>
            <a:endParaRPr i="0" sz="1650" u="none" cap="none" strike="noStrike"/>
          </a:p>
        </p:txBody>
      </p:sp>
      <p:sp>
        <p:nvSpPr>
          <p:cNvPr id="889" name="Google Shape;889;g39d3233353a_0_975"/>
          <p:cNvSpPr/>
          <p:nvPr/>
        </p:nvSpPr>
        <p:spPr>
          <a:xfrm>
            <a:off x="364225" y="3847801"/>
            <a:ext cx="76935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50"/>
              <a:buChar char="•"/>
            </a:pPr>
            <a:r>
              <a:rPr i="0" lang="en-US" sz="1650" u="none" cap="none" strike="noStrike">
                <a:solidFill>
                  <a:srgbClr val="002060"/>
                </a:solidFill>
              </a:rPr>
              <a:t>Connects domain strategies into an execution-ready structure that supports enterprise oversight</a:t>
            </a:r>
            <a:endParaRPr i="0" sz="1650" u="none" cap="none" strike="noStrike"/>
          </a:p>
        </p:txBody>
      </p:sp>
      <p:sp>
        <p:nvSpPr>
          <p:cNvPr id="890" name="Google Shape;890;g39d3233353a_0_975"/>
          <p:cNvSpPr/>
          <p:nvPr/>
        </p:nvSpPr>
        <p:spPr>
          <a:xfrm>
            <a:off x="364225" y="4591703"/>
            <a:ext cx="76935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50"/>
              <a:buChar char="•"/>
            </a:pPr>
            <a:r>
              <a:rPr i="0" lang="en-US" sz="1650" u="none" cap="none" strike="noStrike">
                <a:solidFill>
                  <a:srgbClr val="002060"/>
                </a:solidFill>
              </a:rPr>
              <a:t>Ensures recovery actions are governed and traceable through established accountability frameworks</a:t>
            </a:r>
            <a:endParaRPr i="0" sz="1650" u="none" cap="none" strike="noStrike"/>
          </a:p>
        </p:txBody>
      </p:sp>
      <p:sp>
        <p:nvSpPr>
          <p:cNvPr id="891" name="Google Shape;891;g39d3233353a_0_975"/>
          <p:cNvSpPr/>
          <p:nvPr/>
        </p:nvSpPr>
        <p:spPr>
          <a:xfrm>
            <a:off x="364225" y="5335606"/>
            <a:ext cx="76935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50"/>
              <a:buChar char="•"/>
            </a:pPr>
            <a:r>
              <a:rPr i="0" lang="en-US" sz="1650" u="none" cap="none" strike="noStrike">
                <a:solidFill>
                  <a:srgbClr val="002060"/>
                </a:solidFill>
              </a:rPr>
              <a:t>Links operational response to enterprise resilience goals under unified command structure</a:t>
            </a:r>
            <a:endParaRPr i="0" sz="1650" u="none" cap="none" strike="noStrike"/>
          </a:p>
        </p:txBody>
      </p:sp>
      <p:pic>
        <p:nvPicPr>
          <p:cNvPr descr="preencoded.png" id="892" name="Google Shape;892;g39d3233353a_0_9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3600" y="1748250"/>
            <a:ext cx="3361500" cy="33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9d3233353a_0_988"/>
          <p:cNvSpPr txBox="1"/>
          <p:nvPr>
            <p:ph type="title"/>
          </p:nvPr>
        </p:nvSpPr>
        <p:spPr>
          <a:xfrm>
            <a:off x="29732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899" name="Google Shape;899;g39d3233353a_0_988"/>
          <p:cNvSpPr txBox="1"/>
          <p:nvPr>
            <p:ph idx="1" type="body"/>
          </p:nvPr>
        </p:nvSpPr>
        <p:spPr>
          <a:xfrm>
            <a:off x="297325" y="1644400"/>
            <a:ext cx="5587200" cy="4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Purpose and governance role of complementary recovery planning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Structural components and architectural design principles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Cross-domain alignment and coordination mechanisms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Oversight frameworks and validation processes</a:t>
            </a:r>
            <a:endParaRPr b="0" sz="2400"/>
          </a:p>
        </p:txBody>
      </p:sp>
      <p:sp>
        <p:nvSpPr>
          <p:cNvPr id="900" name="Google Shape;900;g39d3233353a_0_98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01" name="Google Shape;901;g39d3233353a_0_98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2" name="Google Shape;902;g39d3233353a_0_988"/>
          <p:cNvSpPr txBox="1"/>
          <p:nvPr>
            <p:ph idx="1" type="body"/>
          </p:nvPr>
        </p:nvSpPr>
        <p:spPr>
          <a:xfrm>
            <a:off x="5884400" y="1644400"/>
            <a:ext cx="6056100" cy="43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Design recovery plans aligned with BCM governance hierarchy and enterprise accountability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Improve plan traceability and integration across functional domains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Reinforce organizational resilience maturity through structured execution readiness</a:t>
            </a:r>
            <a:endParaRPr b="0" sz="2400"/>
          </a:p>
        </p:txBody>
      </p:sp>
      <p:sp>
        <p:nvSpPr>
          <p:cNvPr id="903" name="Google Shape;903;g39d3233353a_0_988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9d3233353a_0_99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10" name="Google Shape;910;g39d3233353a_0_99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911" name="Google Shape;911;g39d3233353a_0_9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777" y="2259697"/>
            <a:ext cx="3313275" cy="198794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39d3233353a_0_998"/>
          <p:cNvSpPr/>
          <p:nvPr/>
        </p:nvSpPr>
        <p:spPr>
          <a:xfrm>
            <a:off x="4306150" y="633901"/>
            <a:ext cx="76044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Complementary Plans Are Necessary</a:t>
            </a:r>
            <a:endParaRPr i="0" sz="4450" u="none" cap="none" strike="noStrike"/>
          </a:p>
        </p:txBody>
      </p:sp>
      <p:sp>
        <p:nvSpPr>
          <p:cNvPr id="913" name="Google Shape;913;g39d3233353a_0_998"/>
          <p:cNvSpPr/>
          <p:nvPr/>
        </p:nvSpPr>
        <p:spPr>
          <a:xfrm>
            <a:off x="4306150" y="2459742"/>
            <a:ext cx="76044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Domain plans alone do not create coordinated execution capability across enterprise functions</a:t>
            </a:r>
            <a:endParaRPr i="0" sz="1750" u="none" cap="none" strike="noStrike"/>
          </a:p>
        </p:txBody>
      </p:sp>
      <p:sp>
        <p:nvSpPr>
          <p:cNvPr id="914" name="Google Shape;914;g39d3233353a_0_998"/>
          <p:cNvSpPr/>
          <p:nvPr/>
        </p:nvSpPr>
        <p:spPr>
          <a:xfrm>
            <a:off x="4306150" y="3353692"/>
            <a:ext cx="76044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Complementary design ensures timing and sequencing alignment prevents resource conflicts during activation</a:t>
            </a:r>
            <a:endParaRPr i="0" sz="1750" u="none" cap="none" strike="noStrike"/>
          </a:p>
        </p:txBody>
      </p:sp>
      <p:sp>
        <p:nvSpPr>
          <p:cNvPr id="915" name="Google Shape;915;g39d3233353a_0_998"/>
          <p:cNvSpPr/>
          <p:nvPr/>
        </p:nvSpPr>
        <p:spPr>
          <a:xfrm>
            <a:off x="4306150" y="4247642"/>
            <a:ext cx="76044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Prevents governance gaps during real recovery situations where authority and accountability must be clear</a:t>
            </a:r>
            <a:endParaRPr i="0" sz="1750" u="none" cap="none" strike="noStrike"/>
          </a:p>
        </p:txBody>
      </p:sp>
      <p:sp>
        <p:nvSpPr>
          <p:cNvPr id="916" name="Google Shape;916;g39d3233353a_0_998"/>
          <p:cNvSpPr/>
          <p:nvPr/>
        </p:nvSpPr>
        <p:spPr>
          <a:xfrm>
            <a:off x="4306150" y="5280139"/>
            <a:ext cx="76044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Strengthens business continuity under enterprise oversight by providing unified command structure.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9d3233353a_0_101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23" name="Google Shape;923;g39d3233353a_0_101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4" name="Google Shape;924;g39d3233353a_0_1010"/>
          <p:cNvSpPr/>
          <p:nvPr/>
        </p:nvSpPr>
        <p:spPr>
          <a:xfrm>
            <a:off x="222315" y="496771"/>
            <a:ext cx="760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Governance Alignment Principles</a:t>
            </a:r>
            <a:endParaRPr i="0" sz="4450" u="none" cap="none" strike="noStrike"/>
          </a:p>
        </p:txBody>
      </p:sp>
      <p:sp>
        <p:nvSpPr>
          <p:cNvPr id="925" name="Google Shape;925;g39d3233353a_0_1010"/>
          <p:cNvSpPr/>
          <p:nvPr/>
        </p:nvSpPr>
        <p:spPr>
          <a:xfrm>
            <a:off x="222315" y="2141143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Plan architecture must reflect established BCM governance hierarchy with clear reporting lines</a:t>
            </a:r>
            <a:endParaRPr i="0" sz="1750" u="none" cap="none" strike="noStrike"/>
          </a:p>
        </p:txBody>
      </p:sp>
      <p:sp>
        <p:nvSpPr>
          <p:cNvPr id="926" name="Google Shape;926;g39d3233353a_0_1010"/>
          <p:cNvSpPr/>
          <p:nvPr/>
        </p:nvSpPr>
        <p:spPr>
          <a:xfrm>
            <a:off x="222315" y="2946244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assignment must map to accountable roles with defined authority and decision-making scope</a:t>
            </a:r>
            <a:endParaRPr i="0" sz="1750" u="none" cap="none" strike="noStrike"/>
          </a:p>
        </p:txBody>
      </p:sp>
      <p:sp>
        <p:nvSpPr>
          <p:cNvPr id="927" name="Google Shape;927;g39d3233353a_0_1010"/>
          <p:cNvSpPr/>
          <p:nvPr/>
        </p:nvSpPr>
        <p:spPr>
          <a:xfrm>
            <a:off x="222315" y="3751344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pathways must follow a unified path that supports senior leadership oversight requirements</a:t>
            </a:r>
            <a:endParaRPr i="0" sz="1750" u="none" cap="none" strike="noStrike"/>
          </a:p>
        </p:txBody>
      </p:sp>
      <p:sp>
        <p:nvSpPr>
          <p:cNvPr id="928" name="Google Shape;928;g39d3233353a_0_1010"/>
          <p:cNvSpPr/>
          <p:nvPr/>
        </p:nvSpPr>
        <p:spPr>
          <a:xfrm>
            <a:off x="222315" y="4681223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Structure must support senior oversight through transparent reporting and accountability mechanisms.</a:t>
            </a:r>
            <a:endParaRPr i="0" sz="1750" u="none" cap="none" strike="noStrike"/>
          </a:p>
        </p:txBody>
      </p:sp>
      <p:pic>
        <p:nvPicPr>
          <p:cNvPr descr="preencoded.png" id="929" name="Google Shape;929;g39d3233353a_0_10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1778" y="1398037"/>
            <a:ext cx="3822100" cy="382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9d3233353a_0_102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36" name="Google Shape;936;g39d3233353a_0_102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937" name="Google Shape;937;g39d3233353a_0_10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626" y="1502849"/>
            <a:ext cx="3895351" cy="38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g39d3233353a_0_1022"/>
          <p:cNvSpPr/>
          <p:nvPr/>
        </p:nvSpPr>
        <p:spPr>
          <a:xfrm>
            <a:off x="4863975" y="459350"/>
            <a:ext cx="70371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Core Components of a Complementary Recovery Plan</a:t>
            </a:r>
            <a:endParaRPr i="0" sz="4450" u="none" cap="none" strike="noStrike"/>
          </a:p>
        </p:txBody>
      </p:sp>
      <p:sp>
        <p:nvSpPr>
          <p:cNvPr id="939" name="Google Shape;939;g39d3233353a_0_1022"/>
          <p:cNvSpPr/>
          <p:nvPr/>
        </p:nvSpPr>
        <p:spPr>
          <a:xfrm>
            <a:off x="4863975" y="2812498"/>
            <a:ext cx="7037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Trigger conditions and activation criteria that align with enterprise-level incident classification systems</a:t>
            </a:r>
            <a:endParaRPr i="0" sz="1750" u="none" cap="none" strike="noStrike"/>
          </a:p>
        </p:txBody>
      </p:sp>
      <p:sp>
        <p:nvSpPr>
          <p:cNvPr id="940" name="Google Shape;940;g39d3233353a_0_1022"/>
          <p:cNvSpPr/>
          <p:nvPr/>
        </p:nvSpPr>
        <p:spPr>
          <a:xfrm>
            <a:off x="4863975" y="3617599"/>
            <a:ext cx="7037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Governance-driven roles and responsibilities with clear authority matrices and decision-making protocols</a:t>
            </a:r>
            <a:endParaRPr i="0" sz="1750" u="none" cap="none" strike="noStrike"/>
          </a:p>
        </p:txBody>
      </p:sp>
      <p:sp>
        <p:nvSpPr>
          <p:cNvPr id="941" name="Google Shape;941;g39d3233353a_0_1022"/>
          <p:cNvSpPr/>
          <p:nvPr/>
        </p:nvSpPr>
        <p:spPr>
          <a:xfrm>
            <a:off x="4863975" y="4422699"/>
            <a:ext cx="7037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Recovery tiers linked to business priorities that reflect strategic criticality assessments and resource allocation</a:t>
            </a:r>
            <a:endParaRPr i="0" sz="1750" u="none" cap="none" strike="noStrike"/>
          </a:p>
        </p:txBody>
      </p:sp>
      <p:sp>
        <p:nvSpPr>
          <p:cNvPr id="942" name="Google Shape;942;g39d3233353a_0_1022"/>
          <p:cNvSpPr/>
          <p:nvPr/>
        </p:nvSpPr>
        <p:spPr>
          <a:xfrm>
            <a:off x="4863975" y="5352576"/>
            <a:ext cx="7037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Communication model supporting oversight through structured reporting and stakeholder engagement frameworks.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9d3233353a_0_103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49" name="Google Shape;949;g39d3233353a_0_103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0" name="Google Shape;950;g39d3233353a_0_1034"/>
          <p:cNvSpPr/>
          <p:nvPr/>
        </p:nvSpPr>
        <p:spPr>
          <a:xfrm>
            <a:off x="254040" y="596146"/>
            <a:ext cx="760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Alignment with Strategy and Criticality</a:t>
            </a:r>
            <a:endParaRPr i="0" sz="4450" u="none" cap="none" strike="noStrike"/>
          </a:p>
        </p:txBody>
      </p:sp>
      <p:sp>
        <p:nvSpPr>
          <p:cNvPr id="951" name="Google Shape;951;g39d3233353a_0_1034"/>
          <p:cNvSpPr/>
          <p:nvPr/>
        </p:nvSpPr>
        <p:spPr>
          <a:xfrm>
            <a:off x="254040" y="2240518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Recovery approach must reinforce strategic continuity objectives and enterprise value protection priorities</a:t>
            </a:r>
            <a:endParaRPr i="0" sz="1750" u="none" cap="none" strike="noStrike"/>
          </a:p>
        </p:txBody>
      </p:sp>
      <p:sp>
        <p:nvSpPr>
          <p:cNvPr id="952" name="Google Shape;952;g39d3233353a_0_1034"/>
          <p:cNvSpPr/>
          <p:nvPr/>
        </p:nvSpPr>
        <p:spPr>
          <a:xfrm>
            <a:off x="254040" y="3045619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Critical functions restored in priority tiers that reflect business impact analysis and strategic importance</a:t>
            </a:r>
            <a:endParaRPr i="0" sz="1750" u="none" cap="none" strike="noStrike"/>
          </a:p>
        </p:txBody>
      </p:sp>
      <p:sp>
        <p:nvSpPr>
          <p:cNvPr id="953" name="Google Shape;953;g39d3233353a_0_1034"/>
          <p:cNvSpPr/>
          <p:nvPr/>
        </p:nvSpPr>
        <p:spPr>
          <a:xfrm>
            <a:off x="254040" y="3850719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Dependencies define restoration order to minimize operational conflicts and resource competition between domains</a:t>
            </a:r>
            <a:endParaRPr i="0" sz="1750" u="none" cap="none" strike="noStrike"/>
          </a:p>
        </p:txBody>
      </p:sp>
      <p:sp>
        <p:nvSpPr>
          <p:cNvPr id="954" name="Google Shape;954;g39d3233353a_0_1034"/>
          <p:cNvSpPr/>
          <p:nvPr/>
        </p:nvSpPr>
        <p:spPr>
          <a:xfrm>
            <a:off x="254040" y="4780598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Minimizes conflict between domains through structured coordination and resource allocation governance.</a:t>
            </a:r>
            <a:endParaRPr i="0" sz="1750" u="none" cap="none" strike="noStrike"/>
          </a:p>
        </p:txBody>
      </p:sp>
      <p:pic>
        <p:nvPicPr>
          <p:cNvPr descr="preencoded.png" id="955" name="Google Shape;955;g39d3233353a_0_10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121" y="1579725"/>
            <a:ext cx="3495831" cy="349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9d3233353a_0_104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62" name="Google Shape;962;g39d3233353a_0_104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963" name="Google Shape;963;g39d3233353a_0_10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26" y="1087437"/>
            <a:ext cx="3709826" cy="3709826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g39d3233353a_0_1046"/>
          <p:cNvSpPr/>
          <p:nvPr/>
        </p:nvSpPr>
        <p:spPr>
          <a:xfrm>
            <a:off x="4616300" y="691400"/>
            <a:ext cx="7221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Cross-Domain Coordination</a:t>
            </a:r>
            <a:endParaRPr i="0" sz="4450" u="none" cap="none" strike="noStrike"/>
          </a:p>
        </p:txBody>
      </p:sp>
      <p:sp>
        <p:nvSpPr>
          <p:cNvPr id="965" name="Google Shape;965;g39d3233353a_0_1046"/>
          <p:cNvSpPr/>
          <p:nvPr/>
        </p:nvSpPr>
        <p:spPr>
          <a:xfrm>
            <a:off x="4616300" y="1626994"/>
            <a:ext cx="7295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Ensures synchronized action across teams through standardized communication protocols and timing mechanisms</a:t>
            </a:r>
            <a:endParaRPr i="0" sz="1750" u="none" cap="none" strike="noStrike"/>
          </a:p>
        </p:txBody>
      </p:sp>
      <p:sp>
        <p:nvSpPr>
          <p:cNvPr id="966" name="Google Shape;966;g39d3233353a_0_1046"/>
          <p:cNvSpPr/>
          <p:nvPr/>
        </p:nvSpPr>
        <p:spPr>
          <a:xfrm>
            <a:off x="4616300" y="2432095"/>
            <a:ext cx="7295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Builds interdependency awareness that prevents cascading failures and resource conflicts during recovery</a:t>
            </a:r>
            <a:endParaRPr i="0" sz="1750" u="none" cap="none" strike="noStrike"/>
          </a:p>
        </p:txBody>
      </p:sp>
      <p:sp>
        <p:nvSpPr>
          <p:cNvPr id="967" name="Google Shape;967;g39d3233353a_0_1046"/>
          <p:cNvSpPr/>
          <p:nvPr/>
        </p:nvSpPr>
        <p:spPr>
          <a:xfrm>
            <a:off x="4616300" y="3237196"/>
            <a:ext cx="7295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Strengthens resource allocation control through centralized coordination and priority-based distribution frameworks</a:t>
            </a:r>
            <a:endParaRPr i="0" sz="1750" u="none" cap="none" strike="noStrike"/>
          </a:p>
        </p:txBody>
      </p:sp>
      <p:sp>
        <p:nvSpPr>
          <p:cNvPr id="968" name="Google Shape;968;g39d3233353a_0_1046"/>
          <p:cNvSpPr/>
          <p:nvPr/>
        </p:nvSpPr>
        <p:spPr>
          <a:xfrm>
            <a:off x="4616300" y="4167074"/>
            <a:ext cx="7295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Creates unified situational picture for leadership through integrated reporting and status visibility.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d3233353a_0_5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21" name="Google Shape;221;g39d3233353a_0_51"/>
          <p:cNvSpPr txBox="1"/>
          <p:nvPr>
            <p:ph idx="12" type="sldNum"/>
          </p:nvPr>
        </p:nvSpPr>
        <p:spPr>
          <a:xfrm rot="-5400000">
            <a:off x="11064975" y="5861250"/>
            <a:ext cx="1169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625" lIns="81250" spcFirstLastPara="1" rIns="81250" wrap="square" tIns="40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22" name="Google Shape;222;g39d3233353a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324" y="981550"/>
            <a:ext cx="4289225" cy="42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9d3233353a_0_51"/>
          <p:cNvSpPr/>
          <p:nvPr/>
        </p:nvSpPr>
        <p:spPr>
          <a:xfrm>
            <a:off x="4994901" y="321600"/>
            <a:ext cx="66306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11"/>
              <a:buFont typeface="Nunito Sans"/>
              <a:buNone/>
            </a:pPr>
            <a:r>
              <a:rPr i="0" lang="en-US" sz="3510" u="none" cap="none" strike="noStrike">
                <a:solidFill>
                  <a:srgbClr val="D1282E"/>
                </a:solidFill>
              </a:rPr>
              <a:t>Integration Framework Overview</a:t>
            </a:r>
            <a:endParaRPr i="0" sz="3510" u="none" cap="none" strike="noStrike"/>
          </a:p>
        </p:txBody>
      </p:sp>
      <p:sp>
        <p:nvSpPr>
          <p:cNvPr id="224" name="Google Shape;224;g39d3233353a_0_51"/>
          <p:cNvSpPr/>
          <p:nvPr/>
        </p:nvSpPr>
        <p:spPr>
          <a:xfrm>
            <a:off x="4994901" y="1063398"/>
            <a:ext cx="68712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8"/>
              <a:buFont typeface="Inter"/>
              <a:buNone/>
            </a:pPr>
            <a:r>
              <a:rPr i="0" lang="en-US" sz="1377" u="none" cap="none" strike="noStrike">
                <a:solidFill>
                  <a:srgbClr val="002060"/>
                </a:solidFill>
              </a:rPr>
              <a:t>Successful domain integration requires a structured, layered approach that addresses strategic alignment, tactical coordination, and operational execution.</a:t>
            </a:r>
            <a:endParaRPr i="0" sz="1377" u="none" cap="none" strike="noStrike"/>
          </a:p>
        </p:txBody>
      </p:sp>
      <p:sp>
        <p:nvSpPr>
          <p:cNvPr id="225" name="Google Shape;225;g39d3233353a_0_51"/>
          <p:cNvSpPr/>
          <p:nvPr/>
        </p:nvSpPr>
        <p:spPr>
          <a:xfrm>
            <a:off x="4994901" y="1840856"/>
            <a:ext cx="3345600" cy="1696500"/>
          </a:xfrm>
          <a:prstGeom prst="roundRect">
            <a:avLst>
              <a:gd fmla="val 4452" name="adj"/>
            </a:avLst>
          </a:prstGeom>
          <a:solidFill>
            <a:srgbClr val="F6D5D5"/>
          </a:solidFill>
          <a:ln cap="flat" cmpd="sng" w="8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250" lIns="81250" spcFirstLastPara="1" rIns="81250" wrap="square" tIns="81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9d3233353a_0_51"/>
          <p:cNvSpPr/>
          <p:nvPr/>
        </p:nvSpPr>
        <p:spPr>
          <a:xfrm>
            <a:off x="5181461" y="2027416"/>
            <a:ext cx="2247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33"/>
              <a:buFont typeface="Nunito Sans"/>
              <a:buNone/>
            </a:pPr>
            <a:r>
              <a:rPr i="0" lang="en-US" sz="1733" u="none" cap="none" strike="noStrike">
                <a:solidFill>
                  <a:srgbClr val="002060"/>
                </a:solidFill>
              </a:rPr>
              <a:t>Strategic Layer</a:t>
            </a:r>
            <a:endParaRPr i="0" sz="1733" u="none" cap="none" strike="noStrike"/>
          </a:p>
        </p:txBody>
      </p:sp>
      <p:sp>
        <p:nvSpPr>
          <p:cNvPr id="227" name="Google Shape;227;g39d3233353a_0_51"/>
          <p:cNvSpPr/>
          <p:nvPr/>
        </p:nvSpPr>
        <p:spPr>
          <a:xfrm>
            <a:off x="5181461" y="2488156"/>
            <a:ext cx="29727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8"/>
              <a:buFont typeface="Inter"/>
              <a:buNone/>
            </a:pPr>
            <a:r>
              <a:rPr i="0" lang="en-US" sz="1377" u="none" cap="none" strike="noStrike">
                <a:solidFill>
                  <a:srgbClr val="002060"/>
                </a:solidFill>
              </a:rPr>
              <a:t>Executive leadership alignment, governance structures, and organizational resilience vision</a:t>
            </a:r>
            <a:endParaRPr i="0" sz="1377" u="none" cap="none" strike="noStrike"/>
          </a:p>
        </p:txBody>
      </p:sp>
      <p:sp>
        <p:nvSpPr>
          <p:cNvPr id="228" name="Google Shape;228;g39d3233353a_0_51"/>
          <p:cNvSpPr/>
          <p:nvPr/>
        </p:nvSpPr>
        <p:spPr>
          <a:xfrm>
            <a:off x="8520382" y="1840856"/>
            <a:ext cx="3345600" cy="1696500"/>
          </a:xfrm>
          <a:prstGeom prst="roundRect">
            <a:avLst>
              <a:gd fmla="val 4452" name="adj"/>
            </a:avLst>
          </a:prstGeom>
          <a:solidFill>
            <a:srgbClr val="F6D5D5"/>
          </a:solidFill>
          <a:ln cap="flat" cmpd="sng" w="8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250" lIns="81250" spcFirstLastPara="1" rIns="81250" wrap="square" tIns="81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9d3233353a_0_51"/>
          <p:cNvSpPr/>
          <p:nvPr/>
        </p:nvSpPr>
        <p:spPr>
          <a:xfrm>
            <a:off x="8706941" y="2027416"/>
            <a:ext cx="2247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33"/>
              <a:buFont typeface="Nunito Sans"/>
              <a:buNone/>
            </a:pPr>
            <a:r>
              <a:rPr i="0" lang="en-US" sz="1733" u="none" cap="none" strike="noStrike">
                <a:solidFill>
                  <a:srgbClr val="002060"/>
                </a:solidFill>
              </a:rPr>
              <a:t>Tactical Layer</a:t>
            </a:r>
            <a:endParaRPr i="0" sz="1733" u="none" cap="none" strike="noStrike"/>
          </a:p>
        </p:txBody>
      </p:sp>
      <p:sp>
        <p:nvSpPr>
          <p:cNvPr id="230" name="Google Shape;230;g39d3233353a_0_51"/>
          <p:cNvSpPr/>
          <p:nvPr/>
        </p:nvSpPr>
        <p:spPr>
          <a:xfrm>
            <a:off x="8706941" y="2488156"/>
            <a:ext cx="29727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8"/>
              <a:buFont typeface="Inter"/>
              <a:buNone/>
            </a:pPr>
            <a:r>
              <a:rPr i="0" lang="en-US" sz="1377" u="none" cap="none" strike="noStrike">
                <a:solidFill>
                  <a:srgbClr val="002060"/>
                </a:solidFill>
              </a:rPr>
              <a:t>Cross-domain coordination, resource planning, and integrated communication protocols</a:t>
            </a:r>
            <a:endParaRPr i="0" sz="1377" u="none" cap="none" strike="noStrike"/>
          </a:p>
        </p:txBody>
      </p:sp>
      <p:sp>
        <p:nvSpPr>
          <p:cNvPr id="231" name="Google Shape;231;g39d3233353a_0_51"/>
          <p:cNvSpPr/>
          <p:nvPr/>
        </p:nvSpPr>
        <p:spPr>
          <a:xfrm>
            <a:off x="4994901" y="3717360"/>
            <a:ext cx="6871200" cy="1409100"/>
          </a:xfrm>
          <a:prstGeom prst="roundRect">
            <a:avLst>
              <a:gd fmla="val 5360" name="adj"/>
            </a:avLst>
          </a:prstGeom>
          <a:solidFill>
            <a:srgbClr val="F6D5D5"/>
          </a:solidFill>
          <a:ln cap="flat" cmpd="sng" w="8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250" lIns="81250" spcFirstLastPara="1" rIns="81250" wrap="square" tIns="81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9d3233353a_0_51"/>
          <p:cNvSpPr/>
          <p:nvPr/>
        </p:nvSpPr>
        <p:spPr>
          <a:xfrm>
            <a:off x="5181461" y="3903920"/>
            <a:ext cx="22476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33"/>
              <a:buFont typeface="Nunito Sans"/>
              <a:buNone/>
            </a:pPr>
            <a:r>
              <a:rPr i="0" lang="en-US" sz="1733" u="none" cap="none" strike="noStrike">
                <a:solidFill>
                  <a:srgbClr val="002060"/>
                </a:solidFill>
              </a:rPr>
              <a:t>Operational Layer</a:t>
            </a:r>
            <a:endParaRPr i="0" sz="1733" u="none" cap="none" strike="noStrike"/>
          </a:p>
        </p:txBody>
      </p:sp>
      <p:sp>
        <p:nvSpPr>
          <p:cNvPr id="233" name="Google Shape;233;g39d3233353a_0_51"/>
          <p:cNvSpPr/>
          <p:nvPr/>
        </p:nvSpPr>
        <p:spPr>
          <a:xfrm>
            <a:off x="5181461" y="4364660"/>
            <a:ext cx="6498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8"/>
              <a:buFont typeface="Inter"/>
              <a:buNone/>
            </a:pPr>
            <a:r>
              <a:rPr i="0" lang="en-US" sz="1377" u="none" cap="none" strike="noStrike">
                <a:solidFill>
                  <a:srgbClr val="002060"/>
                </a:solidFill>
              </a:rPr>
              <a:t>Plan execution, testing coordination, and real-time incident response management</a:t>
            </a:r>
            <a:endParaRPr i="0" sz="1377" u="none" cap="none" strike="noStrike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9d3233353a_0_105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75" name="Google Shape;975;g39d3233353a_0_105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6" name="Google Shape;976;g39d3233353a_0_1058"/>
          <p:cNvSpPr/>
          <p:nvPr/>
        </p:nvSpPr>
        <p:spPr>
          <a:xfrm>
            <a:off x="169365" y="496771"/>
            <a:ext cx="760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RTO/RPO Governance Integration</a:t>
            </a:r>
            <a:endParaRPr i="0" sz="4450" u="none" cap="none" strike="noStrike"/>
          </a:p>
        </p:txBody>
      </p:sp>
      <p:sp>
        <p:nvSpPr>
          <p:cNvPr id="977" name="Google Shape;977;g39d3233353a_0_1058"/>
          <p:cNvSpPr/>
          <p:nvPr/>
        </p:nvSpPr>
        <p:spPr>
          <a:xfrm>
            <a:off x="169365" y="2141143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Recovery objectives become anchors for execution timing that align with enterprise performance expectations</a:t>
            </a:r>
            <a:endParaRPr i="0" sz="1750" u="none" cap="none" strike="noStrike"/>
          </a:p>
        </p:txBody>
      </p:sp>
      <p:sp>
        <p:nvSpPr>
          <p:cNvPr id="978" name="Google Shape;978;g39d3233353a_0_1058"/>
          <p:cNvSpPr/>
          <p:nvPr/>
        </p:nvSpPr>
        <p:spPr>
          <a:xfrm>
            <a:off x="169365" y="2946244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demonstrates maturity in planning through measurable targets and accountability mechanisms</a:t>
            </a:r>
            <a:endParaRPr i="0" sz="1750" u="none" cap="none" strike="noStrike"/>
          </a:p>
        </p:txBody>
      </p:sp>
      <p:sp>
        <p:nvSpPr>
          <p:cNvPr id="979" name="Google Shape;979;g39d3233353a_0_1058"/>
          <p:cNvSpPr/>
          <p:nvPr/>
        </p:nvSpPr>
        <p:spPr>
          <a:xfrm>
            <a:off x="169365" y="3751344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Reduces inconsistency between domains by establishing unified performance standards and measurement criteria</a:t>
            </a:r>
            <a:endParaRPr i="0" sz="1750" u="none" cap="none" strike="noStrike"/>
          </a:p>
        </p:txBody>
      </p:sp>
      <p:sp>
        <p:nvSpPr>
          <p:cNvPr id="980" name="Google Shape;980;g39d3233353a_0_1058"/>
          <p:cNvSpPr/>
          <p:nvPr/>
        </p:nvSpPr>
        <p:spPr>
          <a:xfrm>
            <a:off x="169365" y="4681223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Enables auditability and review through documented objectives and measurable performance indicators.</a:t>
            </a:r>
            <a:endParaRPr i="0" sz="1750" u="none" cap="none" strike="noStrike"/>
          </a:p>
        </p:txBody>
      </p:sp>
      <p:pic>
        <p:nvPicPr>
          <p:cNvPr descr="preencoded.png" id="981" name="Google Shape;981;g39d3233353a_0_10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6903" y="1376325"/>
            <a:ext cx="3557524" cy="35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9d3233353a_0_107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988" name="Google Shape;988;g39d3233353a_0_107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989" name="Google Shape;989;g39d3233353a_0_10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352" y="1291675"/>
            <a:ext cx="3303551" cy="3303551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g39d3233353a_0_1070"/>
          <p:cNvSpPr/>
          <p:nvPr/>
        </p:nvSpPr>
        <p:spPr>
          <a:xfrm>
            <a:off x="4486075" y="842750"/>
            <a:ext cx="7002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Documentation Standards</a:t>
            </a:r>
            <a:endParaRPr i="0" sz="4450" u="none" cap="none" strike="noStrike"/>
          </a:p>
        </p:txBody>
      </p:sp>
      <p:sp>
        <p:nvSpPr>
          <p:cNvPr id="991" name="Google Shape;991;g39d3233353a_0_1070"/>
          <p:cNvSpPr/>
          <p:nvPr/>
        </p:nvSpPr>
        <p:spPr>
          <a:xfrm>
            <a:off x="4486075" y="1778344"/>
            <a:ext cx="7214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Versioned and owned under governance through established change management and approval processes</a:t>
            </a:r>
            <a:endParaRPr i="0" sz="1750" u="none" cap="none" strike="noStrike"/>
          </a:p>
        </p:txBody>
      </p:sp>
      <p:sp>
        <p:nvSpPr>
          <p:cNvPr id="992" name="Google Shape;992;g39d3233353a_0_1070"/>
          <p:cNvSpPr/>
          <p:nvPr/>
        </p:nvSpPr>
        <p:spPr>
          <a:xfrm>
            <a:off x="4486075" y="2583445"/>
            <a:ext cx="7214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Format supports rapid reference under pressure with clear procedures and easy navigation structure</a:t>
            </a:r>
            <a:endParaRPr i="0" sz="1750" u="none" cap="none" strike="noStrike"/>
          </a:p>
        </p:txBody>
      </p:sp>
      <p:sp>
        <p:nvSpPr>
          <p:cNvPr id="993" name="Google Shape;993;g39d3233353a_0_1070"/>
          <p:cNvSpPr/>
          <p:nvPr/>
        </p:nvSpPr>
        <p:spPr>
          <a:xfrm>
            <a:off x="4486075" y="3388546"/>
            <a:ext cx="7214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Traceability ensures accountability through audit trails and ownership documentation that supports oversight</a:t>
            </a:r>
            <a:endParaRPr i="0" sz="1750" u="none" cap="none" strike="noStrike"/>
          </a:p>
        </p:txBody>
      </p:sp>
      <p:sp>
        <p:nvSpPr>
          <p:cNvPr id="994" name="Google Shape;994;g39d3233353a_0_1070"/>
          <p:cNvSpPr/>
          <p:nvPr/>
        </p:nvSpPr>
        <p:spPr>
          <a:xfrm>
            <a:off x="4486075" y="4318424"/>
            <a:ext cx="72141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Must align with enterprise policies and regulatory requirements for documentation governance and retention.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9d3233353a_0_108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01" name="Google Shape;1001;g39d3233353a_0_108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2" name="Google Shape;1002;g39d3233353a_0_1082"/>
          <p:cNvSpPr/>
          <p:nvPr/>
        </p:nvSpPr>
        <p:spPr>
          <a:xfrm>
            <a:off x="201115" y="691396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Testing and Validation</a:t>
            </a:r>
            <a:endParaRPr i="0" sz="4450" u="none" cap="none" strike="noStrike"/>
          </a:p>
        </p:txBody>
      </p:sp>
      <p:sp>
        <p:nvSpPr>
          <p:cNvPr id="1003" name="Google Shape;1003;g39d3233353a_0_1082"/>
          <p:cNvSpPr/>
          <p:nvPr/>
        </p:nvSpPr>
        <p:spPr>
          <a:xfrm>
            <a:off x="201115" y="1626989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Joint exercises validate structure through realistic scenarios that test coordination and communication protocols</a:t>
            </a:r>
            <a:endParaRPr i="0" sz="1750" u="none" cap="none" strike="noStrike"/>
          </a:p>
        </p:txBody>
      </p:sp>
      <p:sp>
        <p:nvSpPr>
          <p:cNvPr id="1004" name="Google Shape;1004;g39d3233353a_0_1082"/>
          <p:cNvSpPr/>
          <p:nvPr/>
        </p:nvSpPr>
        <p:spPr>
          <a:xfrm>
            <a:off x="201115" y="2432090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Failure points reveal governance gaps that require structural improvements and process refinements</a:t>
            </a:r>
            <a:endParaRPr i="0" sz="1750" u="none" cap="none" strike="noStrike"/>
          </a:p>
        </p:txBody>
      </p:sp>
      <p:sp>
        <p:nvSpPr>
          <p:cNvPr id="1005" name="Google Shape;1005;g39d3233353a_0_1082"/>
          <p:cNvSpPr/>
          <p:nvPr/>
        </p:nvSpPr>
        <p:spPr>
          <a:xfrm>
            <a:off x="201115" y="3237190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Drives continuous maturity improvement through lessons learned integration and performance measurement</a:t>
            </a:r>
            <a:endParaRPr i="0" sz="1750" u="none" cap="none" strike="noStrike"/>
          </a:p>
        </p:txBody>
      </p:sp>
      <p:sp>
        <p:nvSpPr>
          <p:cNvPr id="1006" name="Google Shape;1006;g39d3233353a_0_1082"/>
          <p:cNvSpPr/>
          <p:nvPr/>
        </p:nvSpPr>
        <p:spPr>
          <a:xfrm>
            <a:off x="201115" y="4167068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Confirms execution readiness through demonstrated capability and validated performance under controlled conditions.</a:t>
            </a:r>
            <a:endParaRPr i="0" sz="1750" u="none" cap="none" strike="noStrike"/>
          </a:p>
        </p:txBody>
      </p:sp>
      <p:pic>
        <p:nvPicPr>
          <p:cNvPr descr="preencoded.png" id="1007" name="Google Shape;1007;g39d3233353a_0_10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1604" y="1400300"/>
            <a:ext cx="3434651" cy="343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9d3233353a_0_109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14" name="Google Shape;1014;g39d3233353a_0_109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5" name="Google Shape;1015;g39d3233353a_0_1094"/>
          <p:cNvSpPr/>
          <p:nvPr/>
        </p:nvSpPr>
        <p:spPr>
          <a:xfrm>
            <a:off x="328125" y="585000"/>
            <a:ext cx="4958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Strategic Transition</a:t>
            </a:r>
            <a:endParaRPr i="0" sz="4450" u="none" cap="none" strike="noStrike"/>
          </a:p>
        </p:txBody>
      </p:sp>
      <p:sp>
        <p:nvSpPr>
          <p:cNvPr id="1016" name="Google Shape;1016;g39d3233353a_0_1094"/>
          <p:cNvSpPr/>
          <p:nvPr/>
        </p:nvSpPr>
        <p:spPr>
          <a:xfrm>
            <a:off x="328125" y="1660299"/>
            <a:ext cx="114036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Complementary planning represents the critical bridge between strategic vision and operational execution. This structured approach provides the governance framework necessary for coordinated recovery under enterprise oversight.</a:t>
            </a:r>
            <a:endParaRPr i="0" sz="1750" u="none" cap="none" strike="noStrike"/>
          </a:p>
        </p:txBody>
      </p:sp>
      <p:sp>
        <p:nvSpPr>
          <p:cNvPr id="1017" name="Google Shape;1017;g39d3233353a_0_1094"/>
          <p:cNvSpPr/>
          <p:nvPr/>
        </p:nvSpPr>
        <p:spPr>
          <a:xfrm>
            <a:off x="328125" y="3052175"/>
            <a:ext cx="6313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50"/>
              <a:buFont typeface="Nunito Sans"/>
              <a:buNone/>
            </a:pPr>
            <a:r>
              <a:rPr i="0" lang="en-US" sz="3550" u="none" cap="none" strike="noStrike">
                <a:solidFill>
                  <a:srgbClr val="D1282E"/>
                </a:solidFill>
              </a:rPr>
              <a:t>Key Transition Benefits</a:t>
            </a:r>
            <a:endParaRPr i="0" sz="3550" u="none" cap="none" strike="noStrike"/>
          </a:p>
        </p:txBody>
      </p:sp>
      <p:sp>
        <p:nvSpPr>
          <p:cNvPr id="1018" name="Google Shape;1018;g39d3233353a_0_1094"/>
          <p:cNvSpPr/>
          <p:nvPr/>
        </p:nvSpPr>
        <p:spPr>
          <a:xfrm>
            <a:off x="328125" y="4056521"/>
            <a:ext cx="114036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Complementary planning stabilizes recovery execution through structured coordination and clear </a:t>
            </a:r>
            <a:endParaRPr i="0" sz="1750" u="none" cap="none" strike="noStrike"/>
          </a:p>
        </p:txBody>
      </p:sp>
      <p:sp>
        <p:nvSpPr>
          <p:cNvPr id="1019" name="Google Shape;1019;g39d3233353a_0_1094"/>
          <p:cNvSpPr/>
          <p:nvPr/>
        </p:nvSpPr>
        <p:spPr>
          <a:xfrm>
            <a:off x="328125" y="4546106"/>
            <a:ext cx="114036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Provides clarity under governance pressure by establishing clear authority and decision-making </a:t>
            </a:r>
            <a:endParaRPr i="0" sz="1750" u="none" cap="none" strike="noStrike"/>
          </a:p>
        </p:txBody>
      </p:sp>
      <p:sp>
        <p:nvSpPr>
          <p:cNvPr id="1020" name="Google Shape;1020;g39d3233353a_0_1094"/>
          <p:cNvSpPr/>
          <p:nvPr/>
        </p:nvSpPr>
        <p:spPr>
          <a:xfrm>
            <a:off x="328125" y="5035691"/>
            <a:ext cx="114036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Strengthens accountability across domains through integrated oversight and unified reporting </a:t>
            </a:r>
            <a:endParaRPr i="0" sz="1750" u="none" cap="none" strike="noStrike"/>
          </a:p>
        </p:txBody>
      </p:sp>
      <p:sp>
        <p:nvSpPr>
          <p:cNvPr id="1021" name="Google Shape;1021;g39d3233353a_0_1094"/>
          <p:cNvSpPr/>
          <p:nvPr/>
        </p:nvSpPr>
        <p:spPr>
          <a:xfrm>
            <a:off x="328125" y="5525277"/>
            <a:ext cx="114036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Demonstrates program maturity through structured readiness and validated execution capability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9d3233353a_0_110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28" name="Google Shape;1028;g39d3233353a_0_110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1029" name="Google Shape;1029;g39d3233353a_0_1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452" y="1302225"/>
            <a:ext cx="3678100" cy="3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39d3233353a_0_1107"/>
          <p:cNvSpPr/>
          <p:nvPr/>
        </p:nvSpPr>
        <p:spPr>
          <a:xfrm>
            <a:off x="4616303" y="797246"/>
            <a:ext cx="760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Compliance &amp; Certification Alignment</a:t>
            </a:r>
            <a:endParaRPr i="0" sz="4450" u="none" cap="none" strike="noStrike"/>
          </a:p>
        </p:txBody>
      </p:sp>
      <p:sp>
        <p:nvSpPr>
          <p:cNvPr id="1031" name="Google Shape;1031;g39d3233353a_0_1107"/>
          <p:cNvSpPr/>
          <p:nvPr/>
        </p:nvSpPr>
        <p:spPr>
          <a:xfrm>
            <a:off x="4616303" y="2441618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ISO 22301 ties recovery to governance through documented management systems and structured oversight requirements</a:t>
            </a:r>
            <a:endParaRPr i="0" sz="1750" u="none" cap="none" strike="noStrike"/>
          </a:p>
        </p:txBody>
      </p:sp>
      <p:sp>
        <p:nvSpPr>
          <p:cNvPr id="1032" name="Google Shape;1032;g39d3233353a_0_1107"/>
          <p:cNvSpPr/>
          <p:nvPr/>
        </p:nvSpPr>
        <p:spPr>
          <a:xfrm>
            <a:off x="4616303" y="3246719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FFIEC emphasizes cross-functional execution that demonstrates coordinated response capability across business domains</a:t>
            </a:r>
            <a:endParaRPr i="0" sz="1750" u="none" cap="none" strike="noStrike"/>
          </a:p>
        </p:txBody>
      </p:sp>
      <p:sp>
        <p:nvSpPr>
          <p:cNvPr id="1033" name="Google Shape;1033;g39d3233353a_0_1107"/>
          <p:cNvSpPr/>
          <p:nvPr/>
        </p:nvSpPr>
        <p:spPr>
          <a:xfrm>
            <a:off x="4616303" y="4051819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DRI frameworks require integration evidence that validates coordinated planning and execution readiness</a:t>
            </a:r>
            <a:endParaRPr i="0" sz="1750" u="none" cap="none" strike="noStrike"/>
          </a:p>
        </p:txBody>
      </p:sp>
      <p:sp>
        <p:nvSpPr>
          <p:cNvPr id="1034" name="Google Shape;1034;g39d3233353a_0_1107"/>
          <p:cNvSpPr/>
          <p:nvPr/>
        </p:nvSpPr>
        <p:spPr>
          <a:xfrm>
            <a:off x="4616303" y="4981698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Certification readiness improves stakeholder trust through demonstrated governance and validated capability.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9d3233353a_0_111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41" name="Google Shape;1041;g39d3233353a_0_111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2" name="Google Shape;1042;g39d3233353a_0_1119"/>
          <p:cNvSpPr/>
          <p:nvPr/>
        </p:nvSpPr>
        <p:spPr>
          <a:xfrm>
            <a:off x="635050" y="752550"/>
            <a:ext cx="9837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Maintaining the Recovery Plan</a:t>
            </a:r>
            <a:endParaRPr i="0" sz="4450" u="none" cap="none" strike="noStrike"/>
          </a:p>
        </p:txBody>
      </p:sp>
      <p:sp>
        <p:nvSpPr>
          <p:cNvPr id="1043" name="Google Shape;1043;g39d3233353a_0_1119"/>
          <p:cNvSpPr/>
          <p:nvPr/>
        </p:nvSpPr>
        <p:spPr>
          <a:xfrm>
            <a:off x="635053" y="2144346"/>
            <a:ext cx="9837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must own revisions and refresh cycles through established change management and approval processes</a:t>
            </a:r>
            <a:endParaRPr i="0" sz="1750" u="none" cap="none" strike="noStrike"/>
          </a:p>
        </p:txBody>
      </p:sp>
      <p:sp>
        <p:nvSpPr>
          <p:cNvPr id="1044" name="Google Shape;1044;g39d3233353a_0_1119"/>
          <p:cNvSpPr/>
          <p:nvPr/>
        </p:nvSpPr>
        <p:spPr>
          <a:xfrm>
            <a:off x="635053" y="2949447"/>
            <a:ext cx="9837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Lessons learned must be incorporated systematically to drive continuous improvement and capability enhancement</a:t>
            </a:r>
            <a:endParaRPr i="0" sz="1750" u="none" cap="none" strike="noStrike"/>
          </a:p>
        </p:txBody>
      </p:sp>
      <p:sp>
        <p:nvSpPr>
          <p:cNvPr id="1045" name="Google Shape;1045;g39d3233353a_0_1119"/>
          <p:cNvSpPr/>
          <p:nvPr/>
        </p:nvSpPr>
        <p:spPr>
          <a:xfrm>
            <a:off x="635053" y="3754547"/>
            <a:ext cx="9837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Updates must track dependency changes that affect coordination requirements and resource allocation priorities</a:t>
            </a:r>
            <a:endParaRPr i="0" sz="1750" u="none" cap="none" strike="noStrike"/>
          </a:p>
        </p:txBody>
      </p:sp>
      <p:sp>
        <p:nvSpPr>
          <p:cNvPr id="1046" name="Google Shape;1046;g39d3233353a_0_1119"/>
          <p:cNvSpPr/>
          <p:nvPr/>
        </p:nvSpPr>
        <p:spPr>
          <a:xfrm>
            <a:off x="635053" y="4684425"/>
            <a:ext cx="9837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Alignment must persist as organizational structure evolves through adaptive governance and structured review processes.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9d3233353a_0_113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53" name="Google Shape;1053;g39d3233353a_0_113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1054" name="Google Shape;1054;g39d3233353a_0_1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127" y="1595250"/>
            <a:ext cx="3667501" cy="366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39d3233353a_0_1130"/>
          <p:cNvSpPr/>
          <p:nvPr/>
        </p:nvSpPr>
        <p:spPr>
          <a:xfrm>
            <a:off x="4616300" y="1208750"/>
            <a:ext cx="5385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Maturity Indicators</a:t>
            </a:r>
            <a:endParaRPr i="0" sz="4450" u="none" cap="none" strike="noStrike"/>
          </a:p>
        </p:txBody>
      </p:sp>
      <p:sp>
        <p:nvSpPr>
          <p:cNvPr id="1056" name="Google Shape;1056;g39d3233353a_0_1130"/>
          <p:cNvSpPr/>
          <p:nvPr/>
        </p:nvSpPr>
        <p:spPr>
          <a:xfrm>
            <a:off x="4616300" y="2144344"/>
            <a:ext cx="7221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Coordinated sequencing is reliable through demonstrated capability and validated performance under realistic conditions</a:t>
            </a:r>
            <a:endParaRPr i="0" sz="1750" u="none" cap="none" strike="noStrike"/>
          </a:p>
        </p:txBody>
      </p:sp>
      <p:sp>
        <p:nvSpPr>
          <p:cNvPr id="1057" name="Google Shape;1057;g39d3233353a_0_1130"/>
          <p:cNvSpPr/>
          <p:nvPr/>
        </p:nvSpPr>
        <p:spPr>
          <a:xfrm>
            <a:off x="4616300" y="2949445"/>
            <a:ext cx="7221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clarity is consistent across all domains with clearly defined authority and accountability structures</a:t>
            </a:r>
            <a:endParaRPr i="0" sz="1750" u="none" cap="none" strike="noStrike"/>
          </a:p>
        </p:txBody>
      </p:sp>
      <p:sp>
        <p:nvSpPr>
          <p:cNvPr id="1058" name="Google Shape;1058;g39d3233353a_0_1130"/>
          <p:cNvSpPr/>
          <p:nvPr/>
        </p:nvSpPr>
        <p:spPr>
          <a:xfrm>
            <a:off x="4616300" y="3754546"/>
            <a:ext cx="7221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Recovery processes are auditable and repeatable through documented procedures and measurable performance standards</a:t>
            </a:r>
            <a:endParaRPr i="0" sz="1750" u="none" cap="none" strike="noStrike"/>
          </a:p>
        </p:txBody>
      </p:sp>
      <p:sp>
        <p:nvSpPr>
          <p:cNvPr id="1059" name="Google Shape;1059;g39d3233353a_0_1130"/>
          <p:cNvSpPr/>
          <p:nvPr/>
        </p:nvSpPr>
        <p:spPr>
          <a:xfrm>
            <a:off x="4616300" y="4684424"/>
            <a:ext cx="7221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Program supports long-term resilience through structured capability building and continuous improvement mechanisms.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9d3233353a_0_114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66" name="Google Shape;1066;g39d3233353a_0_114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1067" name="Google Shape;1067;g39d3233353a_0_1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950" y="748586"/>
            <a:ext cx="4518524" cy="4518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g39d3233353a_0_1142"/>
          <p:cNvSpPr/>
          <p:nvPr/>
        </p:nvSpPr>
        <p:spPr>
          <a:xfrm>
            <a:off x="5360400" y="722375"/>
            <a:ext cx="6730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116"/>
              <a:buFont typeface="Nunito Sans"/>
              <a:buNone/>
            </a:pPr>
            <a:r>
              <a:rPr i="0" lang="en-US" sz="4116" u="none" cap="none" strike="noStrike">
                <a:solidFill>
                  <a:srgbClr val="D1282E"/>
                </a:solidFill>
              </a:rPr>
              <a:t>Summary &amp; Key Takeaways</a:t>
            </a:r>
            <a:endParaRPr i="0" sz="4116" u="none" cap="none" strike="noStrike"/>
          </a:p>
        </p:txBody>
      </p:sp>
      <p:sp>
        <p:nvSpPr>
          <p:cNvPr id="1069" name="Google Shape;1069;g39d3233353a_0_1142"/>
          <p:cNvSpPr/>
          <p:nvPr/>
        </p:nvSpPr>
        <p:spPr>
          <a:xfrm>
            <a:off x="5360401" y="1587778"/>
            <a:ext cx="6530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175" lvl="0" marL="3171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9"/>
              <a:buChar char="•"/>
            </a:pPr>
            <a:r>
              <a:rPr i="0" lang="en-US" sz="1618" u="none" cap="none" strike="noStrike">
                <a:solidFill>
                  <a:srgbClr val="002060"/>
                </a:solidFill>
              </a:rPr>
              <a:t>Complements strategy by operationalizing recovery through governance-aligned execution frameworks and accountability structures</a:t>
            </a:r>
            <a:endParaRPr i="0" sz="1618" u="none" cap="none" strike="noStrike"/>
          </a:p>
        </p:txBody>
      </p:sp>
      <p:sp>
        <p:nvSpPr>
          <p:cNvPr id="1070" name="Google Shape;1070;g39d3233353a_0_1142"/>
          <p:cNvSpPr/>
          <p:nvPr/>
        </p:nvSpPr>
        <p:spPr>
          <a:xfrm>
            <a:off x="5360401" y="2668155"/>
            <a:ext cx="65301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175" lvl="0" marL="3171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9"/>
              <a:buChar char="•"/>
            </a:pPr>
            <a:r>
              <a:rPr i="0" lang="en-US" sz="1618" u="none" cap="none" strike="noStrike">
                <a:solidFill>
                  <a:srgbClr val="002060"/>
                </a:solidFill>
              </a:rPr>
              <a:t>Governance alignment ensures execution discipline through clear authority, structured oversight, and measurable performance standards</a:t>
            </a:r>
            <a:endParaRPr i="0" sz="1618" u="none" cap="none" strike="noStrike"/>
          </a:p>
        </p:txBody>
      </p:sp>
      <p:sp>
        <p:nvSpPr>
          <p:cNvPr id="1071" name="Google Shape;1071;g39d3233353a_0_1142"/>
          <p:cNvSpPr/>
          <p:nvPr/>
        </p:nvSpPr>
        <p:spPr>
          <a:xfrm>
            <a:off x="5360401" y="3748532"/>
            <a:ext cx="6530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175" lvl="0" marL="317174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9"/>
              <a:buChar char="•"/>
            </a:pPr>
            <a:r>
              <a:rPr i="0" lang="en-US" sz="1618" u="none" cap="none" strike="noStrike">
                <a:solidFill>
                  <a:srgbClr val="002060"/>
                </a:solidFill>
              </a:rPr>
              <a:t>Cross-domain coordination prevents failure points through synchronized action and unified resource allocation mechanisms</a:t>
            </a:r>
            <a:endParaRPr i="0" sz="1618" u="none" cap="none" strike="noStrike"/>
          </a:p>
        </p:txBody>
      </p:sp>
      <p:sp>
        <p:nvSpPr>
          <p:cNvPr id="1072" name="Google Shape;1072;g39d3233353a_0_1142"/>
          <p:cNvSpPr/>
          <p:nvPr/>
        </p:nvSpPr>
        <p:spPr>
          <a:xfrm>
            <a:off x="5360401" y="4965224"/>
            <a:ext cx="6530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19"/>
              <a:buFont typeface="Inter"/>
              <a:buNone/>
            </a:pPr>
            <a:r>
              <a:rPr i="0" lang="en-US" sz="1618" u="none" cap="none" strike="noStrike">
                <a:solidFill>
                  <a:srgbClr val="002060"/>
                </a:solidFill>
              </a:rPr>
              <a:t>Maturity is demonstrated through structured readiness, validated capability, and sustained performance under governance oversight.</a:t>
            </a:r>
            <a:endParaRPr i="0" sz="1618" u="none" cap="none" strike="noStrike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8de0571ff3_0_7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1079" name="Google Shape;1079;g38de0571ff3_0_7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g38de0571ff3_0_7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9d3233353a_0_130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087" name="Google Shape;1087;g39d3233353a_0_130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8" name="Google Shape;1088;g39d3233353a_0_1305"/>
          <p:cNvSpPr/>
          <p:nvPr/>
        </p:nvSpPr>
        <p:spPr>
          <a:xfrm>
            <a:off x="304325" y="164301"/>
            <a:ext cx="10341600" cy="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71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628"/>
              <a:buFont typeface="Nunito Sans"/>
              <a:buNone/>
            </a:pPr>
            <a:r>
              <a:rPr i="0" lang="en-US" sz="4627" u="none" cap="none" strike="noStrike">
                <a:solidFill>
                  <a:srgbClr val="D1282E"/>
                </a:solidFill>
              </a:rPr>
              <a:t>Recap &amp; Review</a:t>
            </a:r>
            <a:endParaRPr i="0" sz="4627" u="none" cap="none" strike="noStrike"/>
          </a:p>
        </p:txBody>
      </p:sp>
      <p:sp>
        <p:nvSpPr>
          <p:cNvPr id="1089" name="Google Shape;1089;g39d3233353a_0_1305"/>
          <p:cNvSpPr/>
          <p:nvPr/>
        </p:nvSpPr>
        <p:spPr>
          <a:xfrm>
            <a:off x="304325" y="1244218"/>
            <a:ext cx="11576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Font typeface="Inter"/>
              <a:buNone/>
            </a:pPr>
            <a:r>
              <a:rPr i="0" lang="en-US" sz="1309" u="none" cap="none" strike="noStrike">
                <a:solidFill>
                  <a:srgbClr val="002060"/>
                </a:solidFill>
              </a:rPr>
              <a:t>Unified Resilience &amp; Governance Alignment</a:t>
            </a:r>
            <a:endParaRPr i="0" sz="1309" u="none" cap="none" strike="noStrike"/>
          </a:p>
        </p:txBody>
      </p:sp>
      <p:sp>
        <p:nvSpPr>
          <p:cNvPr id="1090" name="Google Shape;1090;g39d3233353a_0_1305"/>
          <p:cNvSpPr/>
          <p:nvPr/>
        </p:nvSpPr>
        <p:spPr>
          <a:xfrm>
            <a:off x="304325" y="1881378"/>
            <a:ext cx="47049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362"/>
              <a:buFont typeface="Nunito Sans"/>
              <a:buNone/>
            </a:pPr>
            <a:r>
              <a:rPr i="0" lang="en-US" sz="3361" u="none" cap="none" strike="noStrike">
                <a:solidFill>
                  <a:srgbClr val="D1282E"/>
                </a:solidFill>
              </a:rPr>
              <a:t>Why Integration Matters</a:t>
            </a:r>
            <a:endParaRPr i="0" sz="3361" u="none" cap="none" strike="noStrike"/>
          </a:p>
        </p:txBody>
      </p:sp>
      <p:sp>
        <p:nvSpPr>
          <p:cNvPr id="1091" name="Google Shape;1091;g39d3233353a_0_1305"/>
          <p:cNvSpPr/>
          <p:nvPr/>
        </p:nvSpPr>
        <p:spPr>
          <a:xfrm>
            <a:off x="304325" y="2587047"/>
            <a:ext cx="7978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Font typeface="Inter"/>
              <a:buNone/>
            </a:pPr>
            <a:r>
              <a:rPr i="0" lang="en-US" sz="1309" u="none" cap="none" strike="noStrike">
                <a:solidFill>
                  <a:srgbClr val="002060"/>
                </a:solidFill>
              </a:rPr>
              <a:t>Integration ensures resilience functions as one governed capability rather than multiple disconnected plans.</a:t>
            </a:r>
            <a:endParaRPr i="0" sz="1309" u="none" cap="none" strike="noStrike"/>
          </a:p>
        </p:txBody>
      </p:sp>
      <p:sp>
        <p:nvSpPr>
          <p:cNvPr id="1092" name="Google Shape;1092;g39d3233353a_0_1305"/>
          <p:cNvSpPr/>
          <p:nvPr/>
        </p:nvSpPr>
        <p:spPr>
          <a:xfrm>
            <a:off x="304325" y="3288452"/>
            <a:ext cx="79785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399" lvl="0" marL="299399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Char char="•"/>
            </a:pPr>
            <a:r>
              <a:rPr i="0" lang="en-US" sz="1309" u="none" cap="none" strike="noStrike">
                <a:solidFill>
                  <a:srgbClr val="002060"/>
                </a:solidFill>
              </a:rPr>
              <a:t>Prevents domain silos and conflicting recovery actions</a:t>
            </a:r>
            <a:endParaRPr i="0" sz="1309" u="none" cap="none" strike="noStrike"/>
          </a:p>
        </p:txBody>
      </p:sp>
      <p:sp>
        <p:nvSpPr>
          <p:cNvPr id="1093" name="Google Shape;1093;g39d3233353a_0_1305"/>
          <p:cNvSpPr/>
          <p:nvPr/>
        </p:nvSpPr>
        <p:spPr>
          <a:xfrm>
            <a:off x="304325" y="3622054"/>
            <a:ext cx="79785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399" lvl="0" marL="299399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Char char="•"/>
            </a:pPr>
            <a:r>
              <a:rPr i="0" lang="en-US" sz="1309" u="none" cap="none" strike="noStrike">
                <a:solidFill>
                  <a:srgbClr val="002060"/>
                </a:solidFill>
              </a:rPr>
              <a:t>Creates a unified recovery structure tied to strategy</a:t>
            </a:r>
            <a:endParaRPr i="0" sz="1309" u="none" cap="none" strike="noStrike"/>
          </a:p>
        </p:txBody>
      </p:sp>
      <p:sp>
        <p:nvSpPr>
          <p:cNvPr id="1094" name="Google Shape;1094;g39d3233353a_0_1305"/>
          <p:cNvSpPr/>
          <p:nvPr/>
        </p:nvSpPr>
        <p:spPr>
          <a:xfrm>
            <a:off x="304325" y="3955656"/>
            <a:ext cx="79785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399" lvl="0" marL="299399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Char char="•"/>
            </a:pPr>
            <a:r>
              <a:rPr i="0" lang="en-US" sz="1309" u="none" cap="none" strike="noStrike">
                <a:solidFill>
                  <a:srgbClr val="002060"/>
                </a:solidFill>
              </a:rPr>
              <a:t>Improves traceability and accountability</a:t>
            </a:r>
            <a:endParaRPr i="0" sz="1309" u="none" cap="none" strike="noStrike"/>
          </a:p>
        </p:txBody>
      </p:sp>
      <p:sp>
        <p:nvSpPr>
          <p:cNvPr id="1095" name="Google Shape;1095;g39d3233353a_0_1305"/>
          <p:cNvSpPr/>
          <p:nvPr/>
        </p:nvSpPr>
        <p:spPr>
          <a:xfrm>
            <a:off x="304325" y="4289258"/>
            <a:ext cx="79785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399" lvl="0" marL="299399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Char char="•"/>
            </a:pPr>
            <a:r>
              <a:rPr i="0" lang="en-US" sz="1309" u="none" cap="none" strike="noStrike">
                <a:solidFill>
                  <a:srgbClr val="002060"/>
                </a:solidFill>
              </a:rPr>
              <a:t>Supports governance-approved execution paths</a:t>
            </a:r>
            <a:endParaRPr i="0" sz="1309" u="none" cap="none" strike="noStrike"/>
          </a:p>
        </p:txBody>
      </p:sp>
      <p:sp>
        <p:nvSpPr>
          <p:cNvPr id="1096" name="Google Shape;1096;g39d3233353a_0_1305"/>
          <p:cNvSpPr/>
          <p:nvPr/>
        </p:nvSpPr>
        <p:spPr>
          <a:xfrm>
            <a:off x="304325" y="4622860"/>
            <a:ext cx="79785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9399" lvl="0" marL="299399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0"/>
              <a:buChar char="•"/>
            </a:pPr>
            <a:r>
              <a:rPr i="0" lang="en-US" sz="1309" u="none" cap="none" strike="noStrike">
                <a:solidFill>
                  <a:srgbClr val="002060"/>
                </a:solidFill>
              </a:rPr>
              <a:t>Strengthens coordination under stress</a:t>
            </a:r>
            <a:endParaRPr i="0" sz="1309" u="none" cap="none" strike="noStrike"/>
          </a:p>
        </p:txBody>
      </p:sp>
      <p:sp>
        <p:nvSpPr>
          <p:cNvPr id="1097" name="Google Shape;1097;g39d3233353a_0_1305"/>
          <p:cNvSpPr/>
          <p:nvPr/>
        </p:nvSpPr>
        <p:spPr>
          <a:xfrm>
            <a:off x="304325" y="5089008"/>
            <a:ext cx="7978500" cy="1000500"/>
          </a:xfrm>
          <a:prstGeom prst="roundRect">
            <a:avLst>
              <a:gd fmla="val 7182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79825" lIns="79825" spcFirstLastPara="1" rIns="79825" wrap="square" tIns="79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8" name="Google Shape;1098;g39d3233353a_0_1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337" y="5352646"/>
            <a:ext cx="213842" cy="171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g39d3233353a_0_1305"/>
          <p:cNvSpPr/>
          <p:nvPr/>
        </p:nvSpPr>
        <p:spPr>
          <a:xfrm>
            <a:off x="860190" y="5302746"/>
            <a:ext cx="72516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0"/>
              <a:buFont typeface="Inter"/>
              <a:buNone/>
            </a:pPr>
            <a:r>
              <a:rPr b="1" i="0" lang="en-US" sz="1309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309" u="none" cap="none" strike="noStrike">
                <a:solidFill>
                  <a:srgbClr val="000000"/>
                </a:solidFill>
              </a:rPr>
              <a:t> Integration exists to ensure resilience is governed as a single capability, not parallel efforts.</a:t>
            </a:r>
            <a:endParaRPr i="0" sz="1309" u="none" cap="none" strike="noStrike"/>
          </a:p>
        </p:txBody>
      </p:sp>
      <p:pic>
        <p:nvPicPr>
          <p:cNvPr descr="preencoded.png" id="1100" name="Google Shape;1100;g39d3233353a_0_1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6758" y="1902794"/>
            <a:ext cx="3180913" cy="3180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d3233353a_0_69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40" name="Google Shape;240;g39d3233353a_0_69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g39d3233353a_0_69"/>
          <p:cNvSpPr/>
          <p:nvPr/>
        </p:nvSpPr>
        <p:spPr>
          <a:xfrm>
            <a:off x="605975" y="204426"/>
            <a:ext cx="63735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778"/>
              <a:buFont typeface="Nunito Sans"/>
              <a:buNone/>
            </a:pPr>
            <a:r>
              <a:rPr i="0" lang="en-US" sz="3778" u="none" cap="none" strike="noStrike">
                <a:solidFill>
                  <a:srgbClr val="D1282E"/>
                </a:solidFill>
              </a:rPr>
              <a:t>Mapping Domain Dependencies</a:t>
            </a:r>
            <a:endParaRPr i="0" sz="3778" u="none" cap="none" strike="noStrike"/>
          </a:p>
        </p:txBody>
      </p:sp>
      <p:sp>
        <p:nvSpPr>
          <p:cNvPr id="242" name="Google Shape;242;g39d3233353a_0_69"/>
          <p:cNvSpPr/>
          <p:nvPr/>
        </p:nvSpPr>
        <p:spPr>
          <a:xfrm>
            <a:off x="605975" y="1600411"/>
            <a:ext cx="63735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Font typeface="Inter"/>
              <a:buNone/>
            </a:pPr>
            <a:r>
              <a:rPr i="0" lang="en-US" sz="1502" u="none" cap="none" strike="noStrike">
                <a:solidFill>
                  <a:srgbClr val="002060"/>
                </a:solidFill>
              </a:rPr>
              <a:t>Understanding interdependencies across systems, facilities, personnel, and vendor relationships is fundamental to creating effective integrated resilience strategies.</a:t>
            </a:r>
            <a:endParaRPr i="0" sz="1502" u="none" cap="none" strike="noStrike"/>
          </a:p>
        </p:txBody>
      </p:sp>
      <p:sp>
        <p:nvSpPr>
          <p:cNvPr id="243" name="Google Shape;243;g39d3233353a_0_69"/>
          <p:cNvSpPr/>
          <p:nvPr/>
        </p:nvSpPr>
        <p:spPr>
          <a:xfrm>
            <a:off x="605975" y="2697536"/>
            <a:ext cx="63735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Font typeface="Inter"/>
              <a:buNone/>
            </a:pPr>
            <a:r>
              <a:rPr b="1" i="0" lang="en-US" sz="1502" u="none" cap="none" strike="noStrike">
                <a:solidFill>
                  <a:srgbClr val="002060"/>
                </a:solidFill>
              </a:rPr>
              <a:t>System Dependencies:</a:t>
            </a:r>
            <a:r>
              <a:rPr i="0" lang="en-US" sz="1502" u="none" cap="none" strike="noStrike">
                <a:solidFill>
                  <a:srgbClr val="002060"/>
                </a:solidFill>
              </a:rPr>
              <a:t> Identify which IT systems support human resources operations, facility management, and vendor communications.</a:t>
            </a:r>
            <a:endParaRPr i="0" sz="1502" u="none" cap="none" strike="noStrike"/>
          </a:p>
        </p:txBody>
      </p:sp>
      <p:sp>
        <p:nvSpPr>
          <p:cNvPr id="244" name="Google Shape;244;g39d3233353a_0_69"/>
          <p:cNvSpPr/>
          <p:nvPr/>
        </p:nvSpPr>
        <p:spPr>
          <a:xfrm>
            <a:off x="605975" y="3688753"/>
            <a:ext cx="6373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Font typeface="Inter"/>
              <a:buNone/>
            </a:pPr>
            <a:r>
              <a:rPr b="1" i="0" lang="en-US" sz="1502" u="none" cap="none" strike="noStrike">
                <a:solidFill>
                  <a:srgbClr val="002060"/>
                </a:solidFill>
              </a:rPr>
              <a:t>Facility Requirements:</a:t>
            </a:r>
            <a:r>
              <a:rPr i="0" lang="en-US" sz="1502" u="none" cap="none" strike="noStrike">
                <a:solidFill>
                  <a:srgbClr val="002060"/>
                </a:solidFill>
              </a:rPr>
              <a:t> Document how physical locations support technology operations, staff functions, and vendor access needs.</a:t>
            </a:r>
            <a:endParaRPr i="0" sz="1502" u="none" cap="none" strike="noStrike"/>
          </a:p>
        </p:txBody>
      </p:sp>
      <p:sp>
        <p:nvSpPr>
          <p:cNvPr id="245" name="Google Shape;245;g39d3233353a_0_69"/>
          <p:cNvSpPr/>
          <p:nvPr/>
        </p:nvSpPr>
        <p:spPr>
          <a:xfrm>
            <a:off x="605975" y="4372003"/>
            <a:ext cx="6373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Font typeface="Inter"/>
              <a:buNone/>
            </a:pPr>
            <a:r>
              <a:rPr b="1" i="0" lang="en-US" sz="1502" u="none" cap="none" strike="noStrike">
                <a:solidFill>
                  <a:srgbClr val="002060"/>
                </a:solidFill>
              </a:rPr>
              <a:t>Human Resource Links:</a:t>
            </a:r>
            <a:r>
              <a:rPr i="0" lang="en-US" sz="1502" u="none" cap="none" strike="noStrike">
                <a:solidFill>
                  <a:srgbClr val="002060"/>
                </a:solidFill>
              </a:rPr>
              <a:t> Map critical personnel roles that span multiple domains and recovery functions.</a:t>
            </a:r>
            <a:endParaRPr i="0" sz="1502" u="none" cap="none" strike="noStrike"/>
          </a:p>
        </p:txBody>
      </p:sp>
      <p:sp>
        <p:nvSpPr>
          <p:cNvPr id="246" name="Google Shape;246;g39d3233353a_0_69"/>
          <p:cNvSpPr/>
          <p:nvPr/>
        </p:nvSpPr>
        <p:spPr>
          <a:xfrm>
            <a:off x="605975" y="5055254"/>
            <a:ext cx="6373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Font typeface="Inter"/>
              <a:buNone/>
            </a:pPr>
            <a:r>
              <a:rPr b="1" i="0" lang="en-US" sz="1502" u="none" cap="none" strike="noStrike">
                <a:solidFill>
                  <a:srgbClr val="002060"/>
                </a:solidFill>
              </a:rPr>
              <a:t>Vendor Interconnections:</a:t>
            </a:r>
            <a:r>
              <a:rPr i="0" lang="en-US" sz="1502" u="none" cap="none" strike="noStrike">
                <a:solidFill>
                  <a:srgbClr val="002060"/>
                </a:solidFill>
              </a:rPr>
              <a:t> Analyze shared assets, services, and recovery dependencies among third-party providers.</a:t>
            </a:r>
            <a:endParaRPr i="0" sz="1502" u="none" cap="none" strike="noStrike"/>
          </a:p>
        </p:txBody>
      </p:sp>
      <p:sp>
        <p:nvSpPr>
          <p:cNvPr id="247" name="Google Shape;247;g39d3233353a_0_69"/>
          <p:cNvSpPr/>
          <p:nvPr/>
        </p:nvSpPr>
        <p:spPr>
          <a:xfrm>
            <a:off x="605975" y="5738504"/>
            <a:ext cx="63735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2"/>
              <a:buFont typeface="Inter"/>
              <a:buNone/>
            </a:pPr>
            <a:r>
              <a:rPr b="1" i="0" lang="en-US" sz="1502" u="none" cap="none" strike="noStrike">
                <a:solidFill>
                  <a:srgbClr val="002060"/>
                </a:solidFill>
              </a:rPr>
              <a:t>Integration Mapping:</a:t>
            </a:r>
            <a:r>
              <a:rPr i="0" lang="en-US" sz="1502" u="none" cap="none" strike="noStrike">
                <a:solidFill>
                  <a:srgbClr val="002060"/>
                </a:solidFill>
              </a:rPr>
              <a:t> Create comprehensive visualization of resilience linkages to guide unified planning efforts.</a:t>
            </a:r>
            <a:endParaRPr i="0" sz="1502" u="none" cap="none" strike="noStrike"/>
          </a:p>
        </p:txBody>
      </p:sp>
      <p:pic>
        <p:nvPicPr>
          <p:cNvPr descr="preencoded.png" id="248" name="Google Shape;248;g39d3233353a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9753" y="1312527"/>
            <a:ext cx="3757501" cy="375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9d3233353a_0_132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107" name="Google Shape;1107;g39d3233353a_0_132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8" name="Google Shape;1108;g39d3233353a_0_1324"/>
          <p:cNvSpPr/>
          <p:nvPr/>
        </p:nvSpPr>
        <p:spPr>
          <a:xfrm>
            <a:off x="311190" y="442555"/>
            <a:ext cx="8838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Structure-Based Integration Model</a:t>
            </a:r>
            <a:endParaRPr i="0" sz="4450" u="none" cap="none" strike="noStrike"/>
          </a:p>
        </p:txBody>
      </p:sp>
      <p:sp>
        <p:nvSpPr>
          <p:cNvPr id="1109" name="Google Shape;1109;g39d3233353a_0_1324"/>
          <p:cNvSpPr/>
          <p:nvPr/>
        </p:nvSpPr>
        <p:spPr>
          <a:xfrm>
            <a:off x="311190" y="137814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Strategy defines recovery intent</a:t>
            </a:r>
            <a:endParaRPr i="0" sz="1750" u="none" cap="none" strike="noStrike"/>
          </a:p>
        </p:txBody>
      </p:sp>
      <p:sp>
        <p:nvSpPr>
          <p:cNvPr id="1110" name="Google Shape;1110;g39d3233353a_0_1324"/>
          <p:cNvSpPr/>
          <p:nvPr/>
        </p:nvSpPr>
        <p:spPr>
          <a:xfrm>
            <a:off x="311190" y="182034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Plans must align to shared governance</a:t>
            </a:r>
            <a:endParaRPr i="0" sz="1750" u="none" cap="none" strike="noStrike"/>
          </a:p>
        </p:txBody>
      </p:sp>
      <p:sp>
        <p:nvSpPr>
          <p:cNvPr id="1111" name="Google Shape;1111;g39d3233353a_0_1324"/>
          <p:cNvSpPr/>
          <p:nvPr/>
        </p:nvSpPr>
        <p:spPr>
          <a:xfrm>
            <a:off x="311190" y="226254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Roles map to accountable ownership</a:t>
            </a:r>
            <a:endParaRPr i="0" sz="1750" u="none" cap="none" strike="noStrike"/>
          </a:p>
        </p:txBody>
      </p:sp>
      <p:sp>
        <p:nvSpPr>
          <p:cNvPr id="1112" name="Google Shape;1112;g39d3233353a_0_1324"/>
          <p:cNvSpPr/>
          <p:nvPr/>
        </p:nvSpPr>
        <p:spPr>
          <a:xfrm>
            <a:off x="311190" y="270474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Dependencies determine recovery order</a:t>
            </a:r>
            <a:endParaRPr i="0" sz="1750" u="none" cap="none" strike="noStrike"/>
          </a:p>
        </p:txBody>
      </p:sp>
      <p:sp>
        <p:nvSpPr>
          <p:cNvPr id="1113" name="Google Shape;1113;g39d3233353a_0_1324"/>
          <p:cNvSpPr/>
          <p:nvPr/>
        </p:nvSpPr>
        <p:spPr>
          <a:xfrm>
            <a:off x="311190" y="314694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Sequencing enforces coordination</a:t>
            </a:r>
            <a:endParaRPr i="0" sz="1750" u="none" cap="none" strike="noStrike"/>
          </a:p>
        </p:txBody>
      </p:sp>
      <p:sp>
        <p:nvSpPr>
          <p:cNvPr id="1114" name="Google Shape;1114;g39d3233353a_0_1324"/>
          <p:cNvSpPr/>
          <p:nvPr/>
        </p:nvSpPr>
        <p:spPr>
          <a:xfrm>
            <a:off x="311190" y="3764994"/>
            <a:ext cx="89640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g39d3233353a_0_1324"/>
          <p:cNvSpPr/>
          <p:nvPr/>
        </p:nvSpPr>
        <p:spPr>
          <a:xfrm>
            <a:off x="1048306" y="4048482"/>
            <a:ext cx="7999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Integration is proven when strategy, plans, roles, dependencies, and sequencing align under one model.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9d3233353a_0_133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122" name="Google Shape;1122;g39d3233353a_0_133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1123" name="Google Shape;1123;g39d3233353a_0_1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1" y="1749802"/>
            <a:ext cx="2781276" cy="278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g39d3233353a_0_1338"/>
          <p:cNvSpPr/>
          <p:nvPr/>
        </p:nvSpPr>
        <p:spPr>
          <a:xfrm>
            <a:off x="3342303" y="925155"/>
            <a:ext cx="70413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Strategy + Plans Alignment</a:t>
            </a:r>
            <a:endParaRPr i="0" sz="4450" u="none" cap="none" strike="noStrike"/>
          </a:p>
        </p:txBody>
      </p:sp>
      <p:sp>
        <p:nvSpPr>
          <p:cNvPr id="1125" name="Google Shape;1125;g39d3233353a_0_1338"/>
          <p:cNvSpPr/>
          <p:nvPr/>
        </p:nvSpPr>
        <p:spPr>
          <a:xfrm>
            <a:off x="3342303" y="186074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Plans should inherit enterprise-level direction</a:t>
            </a:r>
            <a:endParaRPr i="0" sz="1750" u="none" cap="none" strike="noStrike"/>
          </a:p>
        </p:txBody>
      </p:sp>
      <p:sp>
        <p:nvSpPr>
          <p:cNvPr id="1126" name="Google Shape;1126;g39d3233353a_0_1338"/>
          <p:cNvSpPr/>
          <p:nvPr/>
        </p:nvSpPr>
        <p:spPr>
          <a:xfrm>
            <a:off x="3342303" y="230294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prevents drift in decision-making</a:t>
            </a:r>
            <a:endParaRPr i="0" sz="1750" u="none" cap="none" strike="noStrike"/>
          </a:p>
        </p:txBody>
      </p:sp>
      <p:sp>
        <p:nvSpPr>
          <p:cNvPr id="1127" name="Google Shape;1127;g39d3233353a_0_1338"/>
          <p:cNvSpPr/>
          <p:nvPr/>
        </p:nvSpPr>
        <p:spPr>
          <a:xfrm>
            <a:off x="3342303" y="274514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follows defined authority paths</a:t>
            </a:r>
            <a:endParaRPr i="0" sz="1750" u="none" cap="none" strike="noStrike"/>
          </a:p>
        </p:txBody>
      </p:sp>
      <p:sp>
        <p:nvSpPr>
          <p:cNvPr id="1128" name="Google Shape;1128;g39d3233353a_0_1338"/>
          <p:cNvSpPr/>
          <p:nvPr/>
        </p:nvSpPr>
        <p:spPr>
          <a:xfrm>
            <a:off x="3342303" y="318734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Shared logic supports unified priorities</a:t>
            </a:r>
            <a:endParaRPr i="0" sz="1750" u="none" cap="none" strike="noStrike"/>
          </a:p>
        </p:txBody>
      </p:sp>
      <p:sp>
        <p:nvSpPr>
          <p:cNvPr id="1129" name="Google Shape;1129;g39d3233353a_0_1338"/>
          <p:cNvSpPr/>
          <p:nvPr/>
        </p:nvSpPr>
        <p:spPr>
          <a:xfrm>
            <a:off x="3342303" y="362954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keeps testing aligned to intent</a:t>
            </a:r>
            <a:endParaRPr i="0" sz="1750" u="none" cap="none" strike="noStrike"/>
          </a:p>
        </p:txBody>
      </p:sp>
      <p:sp>
        <p:nvSpPr>
          <p:cNvPr id="1130" name="Google Shape;1130;g39d3233353a_0_1338"/>
          <p:cNvSpPr/>
          <p:nvPr/>
        </p:nvSpPr>
        <p:spPr>
          <a:xfrm>
            <a:off x="3342300" y="4247600"/>
            <a:ext cx="84753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31" name="Google Shape;1131;g39d3233353a_0_1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117" y="459168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g39d3233353a_0_1338"/>
          <p:cNvSpPr/>
          <p:nvPr/>
        </p:nvSpPr>
        <p:spPr>
          <a:xfrm>
            <a:off x="4039226" y="4531088"/>
            <a:ext cx="7563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Execution reflects governance only when plans remain strategically aligned.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9d3233353a_0_135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139" name="Google Shape;1139;g39d3233353a_0_135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0" name="Google Shape;1140;g39d3233353a_0_1354"/>
          <p:cNvSpPr/>
          <p:nvPr/>
        </p:nvSpPr>
        <p:spPr>
          <a:xfrm>
            <a:off x="158790" y="633055"/>
            <a:ext cx="7724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Roles &amp; Ownership Alignment</a:t>
            </a:r>
            <a:endParaRPr i="0" sz="4450" u="none" cap="none" strike="noStrike"/>
          </a:p>
        </p:txBody>
      </p:sp>
      <p:sp>
        <p:nvSpPr>
          <p:cNvPr id="1141" name="Google Shape;1141;g39d3233353a_0_1354"/>
          <p:cNvSpPr/>
          <p:nvPr/>
        </p:nvSpPr>
        <p:spPr>
          <a:xfrm>
            <a:off x="158790" y="156864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requires mapped accountability</a:t>
            </a:r>
            <a:endParaRPr i="0" sz="1750" u="none" cap="none" strike="noStrike"/>
          </a:p>
        </p:txBody>
      </p:sp>
      <p:sp>
        <p:nvSpPr>
          <p:cNvPr id="1142" name="Google Shape;1142;g39d3233353a_0_1354"/>
          <p:cNvSpPr/>
          <p:nvPr/>
        </p:nvSpPr>
        <p:spPr>
          <a:xfrm>
            <a:off x="158790" y="201084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Facilitators guide but governance directs</a:t>
            </a:r>
            <a:endParaRPr i="0" sz="1750" u="none" cap="none" strike="noStrike"/>
          </a:p>
        </p:txBody>
      </p:sp>
      <p:sp>
        <p:nvSpPr>
          <p:cNvPr id="1143" name="Google Shape;1143;g39d3233353a_0_1354"/>
          <p:cNvSpPr/>
          <p:nvPr/>
        </p:nvSpPr>
        <p:spPr>
          <a:xfrm>
            <a:off x="158790" y="245304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Ownership must be visible and defendable</a:t>
            </a:r>
            <a:endParaRPr i="0" sz="1750" u="none" cap="none" strike="noStrike"/>
          </a:p>
        </p:txBody>
      </p:sp>
      <p:sp>
        <p:nvSpPr>
          <p:cNvPr id="1144" name="Google Shape;1144;g39d3233353a_0_1354"/>
          <p:cNvSpPr/>
          <p:nvPr/>
        </p:nvSpPr>
        <p:spPr>
          <a:xfrm>
            <a:off x="158790" y="289524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Cross-domain alignment is role-based</a:t>
            </a:r>
            <a:endParaRPr i="0" sz="1750" u="none" cap="none" strike="noStrike"/>
          </a:p>
        </p:txBody>
      </p:sp>
      <p:sp>
        <p:nvSpPr>
          <p:cNvPr id="1145" name="Google Shape;1145;g39d3233353a_0_1354"/>
          <p:cNvSpPr/>
          <p:nvPr/>
        </p:nvSpPr>
        <p:spPr>
          <a:xfrm>
            <a:off x="158790" y="333744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Recovery hierarchy exists to prevent conflict</a:t>
            </a:r>
            <a:endParaRPr i="0" sz="1750" u="none" cap="none" strike="noStrike"/>
          </a:p>
        </p:txBody>
      </p:sp>
      <p:sp>
        <p:nvSpPr>
          <p:cNvPr id="1146" name="Google Shape;1146;g39d3233353a_0_1354"/>
          <p:cNvSpPr/>
          <p:nvPr/>
        </p:nvSpPr>
        <p:spPr>
          <a:xfrm>
            <a:off x="158790" y="3955494"/>
            <a:ext cx="89640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47" name="Google Shape;1147;g39d3233353a_0_1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604" y="429958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g39d3233353a_0_1354"/>
          <p:cNvSpPr/>
          <p:nvPr/>
        </p:nvSpPr>
        <p:spPr>
          <a:xfrm>
            <a:off x="895906" y="4238982"/>
            <a:ext cx="7999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Integration fails when responsibility is shared but accountability is unclear.</a:t>
            </a:r>
            <a:endParaRPr i="0" sz="1750" u="none" cap="none" strike="noStrike"/>
          </a:p>
        </p:txBody>
      </p:sp>
      <p:pic>
        <p:nvPicPr>
          <p:cNvPr descr="preencoded.png" id="1149" name="Google Shape;1149;g39d3233353a_0_1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5698" y="887551"/>
            <a:ext cx="2953676" cy="29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39d3233353a_0_137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156" name="Google Shape;1156;g39d3233353a_0_137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7" name="Google Shape;1157;g39d3233353a_0_1370"/>
          <p:cNvSpPr/>
          <p:nvPr/>
        </p:nvSpPr>
        <p:spPr>
          <a:xfrm>
            <a:off x="311201" y="569550"/>
            <a:ext cx="8053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Dependencies &amp; Sequencing</a:t>
            </a:r>
            <a:endParaRPr i="0" sz="4450" u="none" cap="none" strike="noStrike"/>
          </a:p>
        </p:txBody>
      </p:sp>
      <p:sp>
        <p:nvSpPr>
          <p:cNvPr id="1158" name="Google Shape;1158;g39d3233353a_0_1370"/>
          <p:cNvSpPr/>
          <p:nvPr/>
        </p:nvSpPr>
        <p:spPr>
          <a:xfrm>
            <a:off x="311190" y="150514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Interlocks determine which functions must recover first</a:t>
            </a:r>
            <a:endParaRPr i="0" sz="1750" u="none" cap="none" strike="noStrike"/>
          </a:p>
        </p:txBody>
      </p:sp>
      <p:sp>
        <p:nvSpPr>
          <p:cNvPr id="1159" name="Google Shape;1159;g39d3233353a_0_1370"/>
          <p:cNvSpPr/>
          <p:nvPr/>
        </p:nvSpPr>
        <p:spPr>
          <a:xfrm>
            <a:off x="311190" y="194734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clarifies hand-offs and timing</a:t>
            </a:r>
            <a:endParaRPr i="0" sz="1750" u="none" cap="none" strike="noStrike"/>
          </a:p>
        </p:txBody>
      </p:sp>
      <p:sp>
        <p:nvSpPr>
          <p:cNvPr id="1160" name="Google Shape;1160;g39d3233353a_0_1370"/>
          <p:cNvSpPr/>
          <p:nvPr/>
        </p:nvSpPr>
        <p:spPr>
          <a:xfrm>
            <a:off x="311190" y="238954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Shared visibility prevents collision in execution</a:t>
            </a:r>
            <a:endParaRPr i="0" sz="1750" u="none" cap="none" strike="noStrike"/>
          </a:p>
        </p:txBody>
      </p:sp>
      <p:sp>
        <p:nvSpPr>
          <p:cNvPr id="1161" name="Google Shape;1161;g39d3233353a_0_1370"/>
          <p:cNvSpPr/>
          <p:nvPr/>
        </p:nvSpPr>
        <p:spPr>
          <a:xfrm>
            <a:off x="311190" y="283174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Recovery becomes coordinated rather than sequential guessing</a:t>
            </a:r>
            <a:endParaRPr i="0" sz="1750" u="none" cap="none" strike="noStrike"/>
          </a:p>
        </p:txBody>
      </p:sp>
      <p:sp>
        <p:nvSpPr>
          <p:cNvPr id="1162" name="Google Shape;1162;g39d3233353a_0_1370"/>
          <p:cNvSpPr/>
          <p:nvPr/>
        </p:nvSpPr>
        <p:spPr>
          <a:xfrm>
            <a:off x="311190" y="327394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Sequencing protects critical services under pressure</a:t>
            </a:r>
            <a:endParaRPr i="0" sz="1750" u="none" cap="none" strike="noStrike"/>
          </a:p>
        </p:txBody>
      </p:sp>
      <p:sp>
        <p:nvSpPr>
          <p:cNvPr id="1163" name="Google Shape;1163;g39d3233353a_0_1370"/>
          <p:cNvSpPr/>
          <p:nvPr/>
        </p:nvSpPr>
        <p:spPr>
          <a:xfrm>
            <a:off x="311190" y="3891994"/>
            <a:ext cx="89640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4" name="Google Shape;1164;g39d3233353a_0_1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04" y="423608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g39d3233353a_0_1370"/>
          <p:cNvSpPr/>
          <p:nvPr/>
        </p:nvSpPr>
        <p:spPr>
          <a:xfrm>
            <a:off x="1048306" y="4175482"/>
            <a:ext cx="7999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Sequencing is a governance decision that enforces disciplined recovery.</a:t>
            </a:r>
            <a:endParaRPr i="0" sz="1750" u="none" cap="none" strike="noStrike"/>
          </a:p>
        </p:txBody>
      </p:sp>
      <p:pic>
        <p:nvPicPr>
          <p:cNvPr descr="preencoded.png" id="1166" name="Google Shape;1166;g39d3233353a_0_1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2972" y="734239"/>
            <a:ext cx="2789251" cy="27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9d3233353a_0_138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173" name="Google Shape;1173;g39d3233353a_0_138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4" name="Google Shape;1174;g39d3233353a_0_1386"/>
          <p:cNvSpPr/>
          <p:nvPr/>
        </p:nvSpPr>
        <p:spPr>
          <a:xfrm>
            <a:off x="603290" y="620355"/>
            <a:ext cx="5879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Certification Alignment</a:t>
            </a:r>
            <a:endParaRPr i="0" sz="4450" u="none" cap="none" strike="noStrike"/>
          </a:p>
        </p:txBody>
      </p:sp>
      <p:sp>
        <p:nvSpPr>
          <p:cNvPr id="1175" name="Google Shape;1175;g39d3233353a_0_1386"/>
          <p:cNvSpPr/>
          <p:nvPr/>
        </p:nvSpPr>
        <p:spPr>
          <a:xfrm>
            <a:off x="603290" y="155594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DRI evaluates integration maturity, not documentation volume</a:t>
            </a:r>
            <a:endParaRPr i="0" sz="1750" u="none" cap="none" strike="noStrike"/>
          </a:p>
        </p:txBody>
      </p:sp>
      <p:sp>
        <p:nvSpPr>
          <p:cNvPr id="1176" name="Google Shape;1176;g39d3233353a_0_1386"/>
          <p:cNvSpPr/>
          <p:nvPr/>
        </p:nvSpPr>
        <p:spPr>
          <a:xfrm>
            <a:off x="603290" y="1998147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Evidence must reflect governance-backed structure</a:t>
            </a:r>
            <a:endParaRPr i="0" sz="1750" u="none" cap="none" strike="noStrike"/>
          </a:p>
        </p:txBody>
      </p:sp>
      <p:sp>
        <p:nvSpPr>
          <p:cNvPr id="1177" name="Google Shape;1177;g39d3233353a_0_1386"/>
          <p:cNvSpPr/>
          <p:nvPr/>
        </p:nvSpPr>
        <p:spPr>
          <a:xfrm>
            <a:off x="603290" y="2440345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Plans must align before being tested</a:t>
            </a:r>
            <a:endParaRPr i="0" sz="1750" u="none" cap="none" strike="noStrike"/>
          </a:p>
        </p:txBody>
      </p:sp>
      <p:sp>
        <p:nvSpPr>
          <p:cNvPr id="1178" name="Google Shape;1178;g39d3233353a_0_1386"/>
          <p:cNvSpPr/>
          <p:nvPr/>
        </p:nvSpPr>
        <p:spPr>
          <a:xfrm>
            <a:off x="603290" y="288254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Escalation depends on controlled sequencing</a:t>
            </a:r>
            <a:endParaRPr i="0" sz="1750" u="none" cap="none" strike="noStrike"/>
          </a:p>
        </p:txBody>
      </p:sp>
      <p:sp>
        <p:nvSpPr>
          <p:cNvPr id="1179" name="Google Shape;1179;g39d3233353a_0_1386"/>
          <p:cNvSpPr/>
          <p:nvPr/>
        </p:nvSpPr>
        <p:spPr>
          <a:xfrm>
            <a:off x="603290" y="3324741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Assurance requires defensible integration</a:t>
            </a:r>
            <a:endParaRPr i="0" sz="1750" u="none" cap="none" strike="noStrike"/>
          </a:p>
        </p:txBody>
      </p:sp>
      <p:sp>
        <p:nvSpPr>
          <p:cNvPr id="1180" name="Google Shape;1180;g39d3233353a_0_1386"/>
          <p:cNvSpPr/>
          <p:nvPr/>
        </p:nvSpPr>
        <p:spPr>
          <a:xfrm>
            <a:off x="603290" y="3942794"/>
            <a:ext cx="89640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81" name="Google Shape;1181;g39d3233353a_0_13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104" y="4286885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g39d3233353a_0_1386"/>
          <p:cNvSpPr/>
          <p:nvPr/>
        </p:nvSpPr>
        <p:spPr>
          <a:xfrm>
            <a:off x="1340406" y="4226282"/>
            <a:ext cx="7999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What the exam looks for: governance-backed alignment that is testable and defensible.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9d3233353a_0_140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189" name="Google Shape;1189;g39d3233353a_0_140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1190" name="Google Shape;1190;g39d3233353a_0_1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875" y="1888925"/>
            <a:ext cx="2833676" cy="283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g39d3233353a_0_1401"/>
          <p:cNvSpPr/>
          <p:nvPr/>
        </p:nvSpPr>
        <p:spPr>
          <a:xfrm>
            <a:off x="3965853" y="761080"/>
            <a:ext cx="5935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Summary &amp; Takeaways</a:t>
            </a:r>
            <a:endParaRPr i="0" sz="4450" u="none" cap="none" strike="noStrike"/>
          </a:p>
        </p:txBody>
      </p:sp>
      <p:sp>
        <p:nvSpPr>
          <p:cNvPr id="1192" name="Google Shape;1192;g39d3233353a_0_1401"/>
          <p:cNvSpPr/>
          <p:nvPr/>
        </p:nvSpPr>
        <p:spPr>
          <a:xfrm>
            <a:off x="3965853" y="1696673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Integration prevents fragmentation in execution</a:t>
            </a:r>
            <a:endParaRPr i="0" sz="1750" u="none" cap="none" strike="noStrike"/>
          </a:p>
        </p:txBody>
      </p:sp>
      <p:sp>
        <p:nvSpPr>
          <p:cNvPr id="1193" name="Google Shape;1193;g39d3233353a_0_1401"/>
          <p:cNvSpPr/>
          <p:nvPr/>
        </p:nvSpPr>
        <p:spPr>
          <a:xfrm>
            <a:off x="3965853" y="2138872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Governance defines structure and sequencing</a:t>
            </a:r>
            <a:endParaRPr i="0" sz="1750" u="none" cap="none" strike="noStrike"/>
          </a:p>
        </p:txBody>
      </p:sp>
      <p:sp>
        <p:nvSpPr>
          <p:cNvPr id="1194" name="Google Shape;1194;g39d3233353a_0_1401"/>
          <p:cNvSpPr/>
          <p:nvPr/>
        </p:nvSpPr>
        <p:spPr>
          <a:xfrm>
            <a:off x="3965853" y="2581070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Complementary plans operationalize alignment</a:t>
            </a:r>
            <a:endParaRPr i="0" sz="1750" u="none" cap="none" strike="noStrike"/>
          </a:p>
        </p:txBody>
      </p:sp>
      <p:sp>
        <p:nvSpPr>
          <p:cNvPr id="1195" name="Google Shape;1195;g39d3233353a_0_1401"/>
          <p:cNvSpPr/>
          <p:nvPr/>
        </p:nvSpPr>
        <p:spPr>
          <a:xfrm>
            <a:off x="3965853" y="3023268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Dependencies drive priority and order</a:t>
            </a:r>
            <a:endParaRPr i="0" sz="1750" u="none" cap="none" strike="noStrike"/>
          </a:p>
        </p:txBody>
      </p:sp>
      <p:sp>
        <p:nvSpPr>
          <p:cNvPr id="1196" name="Google Shape;1196;g39d3233353a_0_1401"/>
          <p:cNvSpPr/>
          <p:nvPr/>
        </p:nvSpPr>
        <p:spPr>
          <a:xfrm>
            <a:off x="3965853" y="3465466"/>
            <a:ext cx="8964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Char char="•"/>
            </a:pPr>
            <a:r>
              <a:rPr i="0" lang="en-US" sz="1750" u="none" cap="none" strike="noStrike">
                <a:solidFill>
                  <a:srgbClr val="002060"/>
                </a:solidFill>
              </a:rPr>
              <a:t>Evidence demonstrates maturity to certifiers</a:t>
            </a:r>
            <a:endParaRPr i="0" sz="1750" u="none" cap="none" strike="noStrike"/>
          </a:p>
        </p:txBody>
      </p:sp>
      <p:sp>
        <p:nvSpPr>
          <p:cNvPr id="1197" name="Google Shape;1197;g39d3233353a_0_1401"/>
          <p:cNvSpPr/>
          <p:nvPr/>
        </p:nvSpPr>
        <p:spPr>
          <a:xfrm>
            <a:off x="3965850" y="4083525"/>
            <a:ext cx="7724700" cy="1326600"/>
          </a:xfrm>
          <a:prstGeom prst="roundRect">
            <a:avLst>
              <a:gd fmla="val 7181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98" name="Google Shape;1198;g39d3233353a_0_1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667" y="4427610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g39d3233353a_0_1401"/>
          <p:cNvSpPr/>
          <p:nvPr/>
        </p:nvSpPr>
        <p:spPr>
          <a:xfrm>
            <a:off x="4601058" y="4367013"/>
            <a:ext cx="6893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</a:rPr>
              <a:t>Governance Anchor:</a:t>
            </a:r>
            <a:r>
              <a:rPr i="0" lang="en-US" sz="1750" u="none" cap="none" strike="noStrike">
                <a:solidFill>
                  <a:srgbClr val="000000"/>
                </a:solidFill>
              </a:rPr>
              <a:t> Integrated recovery is the threshold between compliance and resilience.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94a9e633d9_0_16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1206" name="Google Shape;1206;g394a9e633d9_0_160"/>
          <p:cNvSpPr txBox="1"/>
          <p:nvPr/>
        </p:nvSpPr>
        <p:spPr>
          <a:xfrm>
            <a:off x="1309200" y="2278325"/>
            <a:ext cx="957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Kahootz &amp; Quiz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d3233353a_0_8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55" name="Google Shape;255;g39d3233353a_0_8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56" name="Google Shape;256;g39d3233353a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401" y="1212049"/>
            <a:ext cx="3944900" cy="3944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9d3233353a_0_83"/>
          <p:cNvSpPr/>
          <p:nvPr/>
        </p:nvSpPr>
        <p:spPr>
          <a:xfrm>
            <a:off x="5046325" y="375950"/>
            <a:ext cx="67128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481"/>
              <a:buFont typeface="Nunito Sans"/>
              <a:buNone/>
            </a:pPr>
            <a:r>
              <a:rPr i="0" lang="en-US" sz="3480" u="none" cap="none" strike="noStrike">
                <a:solidFill>
                  <a:srgbClr val="D1282E"/>
                </a:solidFill>
              </a:rPr>
              <a:t>Aligning Objectives Across Domains</a:t>
            </a:r>
            <a:endParaRPr i="0" sz="3480" u="none" cap="none" strike="noStrike"/>
          </a:p>
        </p:txBody>
      </p:sp>
      <p:sp>
        <p:nvSpPr>
          <p:cNvPr id="258" name="Google Shape;258;g39d3233353a_0_83"/>
          <p:cNvSpPr/>
          <p:nvPr/>
        </p:nvSpPr>
        <p:spPr>
          <a:xfrm>
            <a:off x="5046325" y="1672249"/>
            <a:ext cx="6712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2"/>
              <a:buFont typeface="Inter"/>
              <a:buNone/>
            </a:pPr>
            <a:r>
              <a:rPr i="0" lang="en-US" sz="1392" u="none" cap="none" strike="noStrike">
                <a:solidFill>
                  <a:srgbClr val="002060"/>
                </a:solidFill>
              </a:rPr>
              <a:t>Successful integration requires harmonizing recovery objectives and establishing shared priorities that reflect true business impact and operational dependencies.</a:t>
            </a:r>
            <a:endParaRPr i="0" sz="1392" u="none" cap="none" strike="noStrike"/>
          </a:p>
        </p:txBody>
      </p:sp>
      <p:sp>
        <p:nvSpPr>
          <p:cNvPr id="259" name="Google Shape;259;g39d3233353a_0_83"/>
          <p:cNvSpPr/>
          <p:nvPr/>
        </p:nvSpPr>
        <p:spPr>
          <a:xfrm>
            <a:off x="5046325" y="2691303"/>
            <a:ext cx="6712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2"/>
              <a:buFont typeface="Inter"/>
              <a:buNone/>
            </a:pPr>
            <a:r>
              <a:rPr b="1" i="0" lang="en-US" sz="1392" u="none" cap="none" strike="noStrike">
                <a:solidFill>
                  <a:srgbClr val="002060"/>
                </a:solidFill>
              </a:rPr>
              <a:t>RTO/RPO Harmonization:</a:t>
            </a:r>
            <a:r>
              <a:rPr i="0" lang="en-US" sz="1392" u="none" cap="none" strike="noStrike">
                <a:solidFill>
                  <a:srgbClr val="002060"/>
                </a:solidFill>
              </a:rPr>
              <a:t> Align Recovery Time Objectives and Recovery Point Objectives across human, physical, cyber, and vendor domains to eliminate conflicts.</a:t>
            </a:r>
            <a:endParaRPr i="0" sz="1392" u="none" cap="none" strike="noStrike"/>
          </a:p>
        </p:txBody>
      </p:sp>
      <p:sp>
        <p:nvSpPr>
          <p:cNvPr id="260" name="Google Shape;260;g39d3233353a_0_83"/>
          <p:cNvSpPr/>
          <p:nvPr/>
        </p:nvSpPr>
        <p:spPr>
          <a:xfrm>
            <a:off x="5046325" y="3612035"/>
            <a:ext cx="671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2"/>
              <a:buFont typeface="Inter"/>
              <a:buNone/>
            </a:pPr>
            <a:r>
              <a:rPr b="1" i="0" lang="en-US" sz="1392" u="none" cap="none" strike="noStrike">
                <a:solidFill>
                  <a:srgbClr val="002060"/>
                </a:solidFill>
              </a:rPr>
              <a:t>Criticality Ranking:</a:t>
            </a:r>
            <a:r>
              <a:rPr i="0" lang="en-US" sz="1392" u="none" cap="none" strike="noStrike">
                <a:solidFill>
                  <a:srgbClr val="002060"/>
                </a:solidFill>
              </a:rPr>
              <a:t> Use business impact analysis to define shared priority levels that guide resource allocation and recovery sequencing decisions.</a:t>
            </a:r>
            <a:endParaRPr i="0" sz="1392" u="none" cap="none" strike="noStrike"/>
          </a:p>
        </p:txBody>
      </p:sp>
      <p:sp>
        <p:nvSpPr>
          <p:cNvPr id="261" name="Google Shape;261;g39d3233353a_0_83"/>
          <p:cNvSpPr/>
          <p:nvPr/>
        </p:nvSpPr>
        <p:spPr>
          <a:xfrm>
            <a:off x="5046325" y="4246716"/>
            <a:ext cx="6712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2"/>
              <a:buFont typeface="Inter"/>
              <a:buNone/>
            </a:pPr>
            <a:r>
              <a:rPr b="1" i="0" lang="en-US" sz="1392" u="none" cap="none" strike="noStrike">
                <a:solidFill>
                  <a:srgbClr val="002060"/>
                </a:solidFill>
              </a:rPr>
              <a:t>Dependency Integration:</a:t>
            </a:r>
            <a:r>
              <a:rPr i="0" lang="en-US" sz="1392" u="none" cap="none" strike="noStrike">
                <a:solidFill>
                  <a:srgbClr val="002060"/>
                </a:solidFill>
              </a:rPr>
              <a:t> Ensure domain plans reflect interdependencies and support coordinated recovery actions rather than independent responses.</a:t>
            </a:r>
            <a:endParaRPr i="0" sz="1392" u="none" cap="none" strike="noStrike"/>
          </a:p>
        </p:txBody>
      </p:sp>
      <p:sp>
        <p:nvSpPr>
          <p:cNvPr id="262" name="Google Shape;262;g39d3233353a_0_83"/>
          <p:cNvSpPr/>
          <p:nvPr/>
        </p:nvSpPr>
        <p:spPr>
          <a:xfrm>
            <a:off x="5046325" y="5167449"/>
            <a:ext cx="6712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2"/>
              <a:buFont typeface="Inter"/>
              <a:buNone/>
            </a:pPr>
            <a:r>
              <a:rPr b="1" i="0" lang="en-US" sz="1392" u="none" cap="none" strike="noStrike">
                <a:solidFill>
                  <a:srgbClr val="002060"/>
                </a:solidFill>
              </a:rPr>
              <a:t>Performance Metrics:</a:t>
            </a:r>
            <a:r>
              <a:rPr i="0" lang="en-US" sz="1392" u="none" cap="none" strike="noStrike">
                <a:solidFill>
                  <a:srgbClr val="002060"/>
                </a:solidFill>
              </a:rPr>
              <a:t> Establish unified success criteria and key performance indicators that measure integrated recovery effectiveness.</a:t>
            </a:r>
            <a:endParaRPr i="0" sz="1392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d3233353a_0_9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69" name="Google Shape;269;g39d3233353a_0_9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g39d3233353a_0_96"/>
          <p:cNvSpPr/>
          <p:nvPr/>
        </p:nvSpPr>
        <p:spPr>
          <a:xfrm>
            <a:off x="324424" y="279000"/>
            <a:ext cx="61569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352"/>
              <a:buFont typeface="Nunito Sans"/>
              <a:buNone/>
            </a:pPr>
            <a:r>
              <a:rPr i="0" lang="en-US" sz="3351" u="none" cap="none" strike="noStrike">
                <a:solidFill>
                  <a:srgbClr val="D1282E"/>
                </a:solidFill>
              </a:rPr>
              <a:t>Governance and Ownership Structure</a:t>
            </a:r>
            <a:endParaRPr i="0" sz="3351" u="none" cap="none" strike="noStrike"/>
          </a:p>
        </p:txBody>
      </p:sp>
      <p:sp>
        <p:nvSpPr>
          <p:cNvPr id="271" name="Google Shape;271;g39d3233353a_0_96"/>
          <p:cNvSpPr/>
          <p:nvPr/>
        </p:nvSpPr>
        <p:spPr>
          <a:xfrm>
            <a:off x="324424" y="1522468"/>
            <a:ext cx="615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49"/>
              <a:buFont typeface="Inter"/>
              <a:buNone/>
            </a:pPr>
            <a:r>
              <a:rPr i="0" lang="en-US" sz="1349" u="none" cap="none" strike="noStrike">
                <a:solidFill>
                  <a:srgbClr val="002060"/>
                </a:solidFill>
              </a:rPr>
              <a:t>Effective integrated resilience requires clear governance structures that establish accountability, decision-making authority, and coordinated oversight across all domains.</a:t>
            </a:r>
            <a:endParaRPr i="0" sz="1349" u="none" cap="none" strike="noStrike"/>
          </a:p>
        </p:txBody>
      </p:sp>
      <p:sp>
        <p:nvSpPr>
          <p:cNvPr id="272" name="Google Shape;272;g39d3233353a_0_96"/>
          <p:cNvSpPr/>
          <p:nvPr/>
        </p:nvSpPr>
        <p:spPr>
          <a:xfrm>
            <a:off x="324424" y="2500264"/>
            <a:ext cx="615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49"/>
              <a:buFont typeface="Inter"/>
              <a:buNone/>
            </a:pPr>
            <a:r>
              <a:rPr b="1" i="0" lang="en-US" sz="1349" u="none" cap="none" strike="noStrike">
                <a:solidFill>
                  <a:srgbClr val="002060"/>
                </a:solidFill>
              </a:rPr>
              <a:t>Unified Steering Committee:</a:t>
            </a:r>
            <a:r>
              <a:rPr i="0" lang="en-US" sz="1349" u="none" cap="none" strike="noStrike">
                <a:solidFill>
                  <a:srgbClr val="002060"/>
                </a:solidFill>
              </a:rPr>
              <a:t> Establish executive-level resilience committee with representatives from all critical business functions and domains.</a:t>
            </a:r>
            <a:endParaRPr i="0" sz="1349" u="none" cap="none" strike="noStrike"/>
          </a:p>
        </p:txBody>
      </p:sp>
      <p:sp>
        <p:nvSpPr>
          <p:cNvPr id="273" name="Google Shape;273;g39d3233353a_0_96"/>
          <p:cNvSpPr/>
          <p:nvPr/>
        </p:nvSpPr>
        <p:spPr>
          <a:xfrm>
            <a:off x="324424" y="3383732"/>
            <a:ext cx="6156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49"/>
              <a:buFont typeface="Inter"/>
              <a:buNone/>
            </a:pPr>
            <a:r>
              <a:rPr b="1" i="0" lang="en-US" sz="1349" u="none" cap="none" strike="noStrike">
                <a:solidFill>
                  <a:srgbClr val="002060"/>
                </a:solidFill>
              </a:rPr>
              <a:t>Domain Leadership:</a:t>
            </a:r>
            <a:r>
              <a:rPr i="0" lang="en-US" sz="1349" u="none" cap="none" strike="noStrike">
                <a:solidFill>
                  <a:srgbClr val="002060"/>
                </a:solidFill>
              </a:rPr>
              <a:t> Assign specific domain leads with clear accountability for their area while maintaining integration responsibilities.</a:t>
            </a:r>
            <a:endParaRPr i="0" sz="1349" u="none" cap="none" strike="noStrike"/>
          </a:p>
        </p:txBody>
      </p:sp>
      <p:sp>
        <p:nvSpPr>
          <p:cNvPr id="274" name="Google Shape;274;g39d3233353a_0_96"/>
          <p:cNvSpPr/>
          <p:nvPr/>
        </p:nvSpPr>
        <p:spPr>
          <a:xfrm>
            <a:off x="324424" y="4267200"/>
            <a:ext cx="61569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49"/>
              <a:buFont typeface="Inter"/>
              <a:buNone/>
            </a:pPr>
            <a:r>
              <a:rPr b="1" i="0" lang="en-US" sz="1349" u="none" cap="none" strike="noStrike">
                <a:solidFill>
                  <a:srgbClr val="002060"/>
                </a:solidFill>
              </a:rPr>
              <a:t>Integrated Reporting:</a:t>
            </a:r>
            <a:r>
              <a:rPr i="0" lang="en-US" sz="1349" u="none" cap="none" strike="noStrike">
                <a:solidFill>
                  <a:srgbClr val="002060"/>
                </a:solidFill>
              </a:rPr>
              <a:t> Create consolidated reporting structures that provide enterprise-wide visibility into resilience status and performance.</a:t>
            </a:r>
            <a:endParaRPr i="0" sz="1349" u="none" cap="none" strike="noStrike"/>
          </a:p>
        </p:txBody>
      </p:sp>
      <p:sp>
        <p:nvSpPr>
          <p:cNvPr id="275" name="Google Shape;275;g39d3233353a_0_96"/>
          <p:cNvSpPr/>
          <p:nvPr/>
        </p:nvSpPr>
        <p:spPr>
          <a:xfrm>
            <a:off x="324424" y="4876184"/>
            <a:ext cx="61569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49"/>
              <a:buFont typeface="Inter"/>
              <a:buNone/>
            </a:pPr>
            <a:r>
              <a:rPr b="1" i="0" lang="en-US" sz="1349" u="none" cap="none" strike="noStrike">
                <a:solidFill>
                  <a:srgbClr val="002060"/>
                </a:solidFill>
              </a:rPr>
              <a:t>Decision Authority:</a:t>
            </a:r>
            <a:r>
              <a:rPr i="0" lang="en-US" sz="1349" u="none" cap="none" strike="noStrike">
                <a:solidFill>
                  <a:srgbClr val="002060"/>
                </a:solidFill>
              </a:rPr>
              <a:t> Define escalation paths and decision-making protocols that enable rapid, coordinated response during incidents.</a:t>
            </a:r>
            <a:endParaRPr i="0" sz="1349" u="none" cap="none" strike="noStrike"/>
          </a:p>
        </p:txBody>
      </p:sp>
      <p:sp>
        <p:nvSpPr>
          <p:cNvPr id="276" name="Google Shape;276;g39d3233353a_0_96"/>
          <p:cNvSpPr/>
          <p:nvPr/>
        </p:nvSpPr>
        <p:spPr>
          <a:xfrm>
            <a:off x="324424" y="5485169"/>
            <a:ext cx="61569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49"/>
              <a:buFont typeface="Inter"/>
              <a:buNone/>
            </a:pPr>
            <a:r>
              <a:rPr b="1" i="0" lang="en-US" sz="1349" u="none" cap="none" strike="noStrike">
                <a:solidFill>
                  <a:srgbClr val="002060"/>
                </a:solidFill>
              </a:rPr>
              <a:t>Compliance Alignment:</a:t>
            </a:r>
            <a:r>
              <a:rPr i="0" lang="en-US" sz="1349" u="none" cap="none" strike="noStrike">
                <a:solidFill>
                  <a:srgbClr val="002060"/>
                </a:solidFill>
              </a:rPr>
              <a:t> Ensure governance structures support DRI certification requirements and industry best practices.</a:t>
            </a:r>
            <a:endParaRPr i="0" sz="1349" u="none" cap="none" strike="noStrike"/>
          </a:p>
        </p:txBody>
      </p:sp>
      <p:pic>
        <p:nvPicPr>
          <p:cNvPr descr="preencoded.png" id="277" name="Google Shape;277;g39d3233353a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3423" y="1297972"/>
            <a:ext cx="3910899" cy="391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d3233353a_0_11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84" name="Google Shape;284;g39d3233353a_0_11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85" name="Google Shape;285;g39d3233353a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62" y="1311662"/>
            <a:ext cx="4392358" cy="439235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9d3233353a_0_110"/>
          <p:cNvSpPr/>
          <p:nvPr/>
        </p:nvSpPr>
        <p:spPr>
          <a:xfrm>
            <a:off x="5117475" y="420013"/>
            <a:ext cx="68208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735"/>
              <a:buFont typeface="Nunito Sans"/>
              <a:buNone/>
            </a:pPr>
            <a:r>
              <a:rPr i="0" lang="en-US" sz="3735" u="none" cap="none" strike="noStrike">
                <a:solidFill>
                  <a:srgbClr val="D1282E"/>
                </a:solidFill>
              </a:rPr>
              <a:t>Information Flow and Coordination</a:t>
            </a:r>
            <a:endParaRPr i="0" sz="3735" u="none" cap="none" strike="noStrike"/>
          </a:p>
        </p:txBody>
      </p:sp>
      <p:sp>
        <p:nvSpPr>
          <p:cNvPr id="287" name="Google Shape;287;g39d3233353a_0_110"/>
          <p:cNvSpPr/>
          <p:nvPr/>
        </p:nvSpPr>
        <p:spPr>
          <a:xfrm>
            <a:off x="5117475" y="1800489"/>
            <a:ext cx="682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7"/>
              <a:buFont typeface="Inter"/>
              <a:buNone/>
            </a:pPr>
            <a:r>
              <a:rPr i="0" lang="en-US" sz="1467" u="none" cap="none" strike="noStrike">
                <a:solidFill>
                  <a:srgbClr val="002060"/>
                </a:solidFill>
              </a:rPr>
              <a:t>Seamless communication and coordination mechanisms are essential for executing integrated resilience strategies during both planned testing and actual incident response.</a:t>
            </a:r>
            <a:endParaRPr i="0" sz="1467" u="none" cap="none" strike="noStrike"/>
          </a:p>
        </p:txBody>
      </p:sp>
      <p:sp>
        <p:nvSpPr>
          <p:cNvPr id="288" name="Google Shape;288;g39d3233353a_0_110"/>
          <p:cNvSpPr/>
          <p:nvPr/>
        </p:nvSpPr>
        <p:spPr>
          <a:xfrm>
            <a:off x="5117475" y="2885980"/>
            <a:ext cx="682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7"/>
              <a:buFont typeface="Inter"/>
              <a:buNone/>
            </a:pPr>
            <a:r>
              <a:rPr b="1" i="0" lang="en-US" sz="1467" u="none" cap="none" strike="noStrike">
                <a:solidFill>
                  <a:srgbClr val="002060"/>
                </a:solidFill>
              </a:rPr>
              <a:t>Communication Architecture:</a:t>
            </a:r>
            <a:r>
              <a:rPr i="0" lang="en-US" sz="1467" u="none" cap="none" strike="noStrike">
                <a:solidFill>
                  <a:srgbClr val="002060"/>
                </a:solidFill>
              </a:rPr>
              <a:t> Establish clear, redundant communication paths that enable real-time coordination across all domains during incidents.</a:t>
            </a:r>
            <a:endParaRPr i="0" sz="1467" u="none" cap="none" strike="noStrike"/>
          </a:p>
        </p:txBody>
      </p:sp>
      <p:sp>
        <p:nvSpPr>
          <p:cNvPr id="289" name="Google Shape;289;g39d3233353a_0_110"/>
          <p:cNvSpPr/>
          <p:nvPr/>
        </p:nvSpPr>
        <p:spPr>
          <a:xfrm>
            <a:off x="5117475" y="3866756"/>
            <a:ext cx="682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7"/>
              <a:buFont typeface="Inter"/>
              <a:buNone/>
            </a:pPr>
            <a:r>
              <a:rPr b="1" i="0" lang="en-US" sz="1467" u="none" cap="none" strike="noStrike">
                <a:solidFill>
                  <a:srgbClr val="002060"/>
                </a:solidFill>
              </a:rPr>
              <a:t>Escalation Protocols:</a:t>
            </a:r>
            <a:r>
              <a:rPr i="0" lang="en-US" sz="1467" u="none" cap="none" strike="noStrike">
                <a:solidFill>
                  <a:srgbClr val="002060"/>
                </a:solidFill>
              </a:rPr>
              <a:t> Define specific triggers, contact sequences, and decision points that ensure appropriate stakeholder engagement at each phase.</a:t>
            </a:r>
            <a:endParaRPr i="0" sz="1467" u="none" cap="none" strike="noStrike"/>
          </a:p>
        </p:txBody>
      </p:sp>
      <p:sp>
        <p:nvSpPr>
          <p:cNvPr id="290" name="Google Shape;290;g39d3233353a_0_110"/>
          <p:cNvSpPr/>
          <p:nvPr/>
        </p:nvSpPr>
        <p:spPr>
          <a:xfrm>
            <a:off x="5117475" y="4847531"/>
            <a:ext cx="68208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7"/>
              <a:buFont typeface="Inter"/>
              <a:buNone/>
            </a:pPr>
            <a:r>
              <a:rPr b="1" i="0" lang="en-US" sz="1467" u="none" cap="none" strike="noStrike">
                <a:solidFill>
                  <a:srgbClr val="002060"/>
                </a:solidFill>
              </a:rPr>
              <a:t>Integrated Notifications:</a:t>
            </a:r>
            <a:r>
              <a:rPr i="0" lang="en-US" sz="1467" u="none" cap="none" strike="noStrike">
                <a:solidFill>
                  <a:srgbClr val="002060"/>
                </a:solidFill>
              </a:rPr>
              <a:t> Combine HR, IT, facilities, and vendor communication plans into unified alert and notification systems.</a:t>
            </a:r>
            <a:endParaRPr i="0" sz="1467" u="none" cap="none" strike="noStrike"/>
          </a:p>
        </p:txBody>
      </p:sp>
      <p:sp>
        <p:nvSpPr>
          <p:cNvPr id="291" name="Google Shape;291;g39d3233353a_0_110"/>
          <p:cNvSpPr/>
          <p:nvPr/>
        </p:nvSpPr>
        <p:spPr>
          <a:xfrm>
            <a:off x="5117475" y="5523581"/>
            <a:ext cx="682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67"/>
              <a:buFont typeface="Inter"/>
              <a:buNone/>
            </a:pPr>
            <a:r>
              <a:rPr b="1" i="0" lang="en-US" sz="1467" u="none" cap="none" strike="noStrike">
                <a:solidFill>
                  <a:srgbClr val="002060"/>
                </a:solidFill>
              </a:rPr>
              <a:t>Status Reporting:</a:t>
            </a:r>
            <a:r>
              <a:rPr i="0" lang="en-US" sz="1467" u="none" cap="none" strike="noStrike">
                <a:solidFill>
                  <a:srgbClr val="002060"/>
                </a:solidFill>
              </a:rPr>
              <a:t> Create standardized situation reports that provide consistent, timely updates across all recovery operations and stakeholder groups.</a:t>
            </a:r>
            <a:endParaRPr i="0" sz="1467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</cp:coreProperties>
</file>